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80" r:id="rId2"/>
    <p:sldId id="337" r:id="rId3"/>
    <p:sldId id="734" r:id="rId4"/>
    <p:sldId id="724" r:id="rId5"/>
    <p:sldId id="725" r:id="rId6"/>
    <p:sldId id="735" r:id="rId7"/>
    <p:sldId id="736" r:id="rId8"/>
    <p:sldId id="737" r:id="rId9"/>
  </p:sldIdLst>
  <p:sldSz cx="9144000" cy="5143500" type="screen16x9"/>
  <p:notesSz cx="6761163" cy="9942513"/>
  <p:embeddedFontLst>
    <p:embeddedFont>
      <p:font typeface="微软雅黑" pitchFamily="34" charset="-122"/>
      <p:regular r:id="rId10"/>
      <p:bold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7D4794"/>
    <a:srgbClr val="008D3F"/>
    <a:srgbClr val="005326"/>
    <a:srgbClr val="99CA6C"/>
    <a:srgbClr val="316A2C"/>
    <a:srgbClr val="5AB430"/>
    <a:srgbClr val="6FB52F"/>
    <a:srgbClr val="B18147"/>
    <a:srgbClr val="7F4E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80" d="100"/>
          <a:sy n="80" d="100"/>
        </p:scale>
        <p:origin x="-4434" y="-23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4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2020-03-21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280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2020-03-21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2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命题热点透析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AC69F34-098B-4C92-AE8D-2463C3791135}"/>
              </a:ext>
            </a:extLst>
          </p:cNvPr>
          <p:cNvGrpSpPr/>
          <p:nvPr userDrawn="1"/>
        </p:nvGrpSpPr>
        <p:grpSpPr>
          <a:xfrm>
            <a:off x="-7792" y="350585"/>
            <a:ext cx="439592" cy="1407678"/>
            <a:chOff x="-7792" y="350585"/>
            <a:chExt cx="439592" cy="1407678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3C0F42FB-7AE2-4507-8AA4-8CF79D4D99DB}"/>
                </a:ext>
              </a:extLst>
            </p:cNvPr>
            <p:cNvSpPr/>
            <p:nvPr/>
          </p:nvSpPr>
          <p:spPr>
            <a:xfrm>
              <a:off x="-7792" y="350585"/>
              <a:ext cx="439592" cy="1406026"/>
            </a:xfrm>
            <a:prstGeom prst="rect">
              <a:avLst/>
            </a:prstGeom>
            <a:solidFill>
              <a:srgbClr val="7D47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10">
              <a:extLst>
                <a:ext uri="{FF2B5EF4-FFF2-40B4-BE49-F238E27FC236}">
                  <a16:creationId xmlns="" xmlns:a16="http://schemas.microsoft.com/office/drawing/2014/main" id="{49FAD6E6-374A-4811-8357-03E9005A5475}"/>
                </a:ext>
              </a:extLst>
            </p:cNvPr>
            <p:cNvSpPr txBox="1"/>
            <p:nvPr/>
          </p:nvSpPr>
          <p:spPr>
            <a:xfrm>
              <a:off x="85282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知识体系梳理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6" y="3480342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考题分层训练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2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知识体系梳理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FC9CB91-19FB-443A-B0F3-E284BE8C0EF1}"/>
              </a:ext>
            </a:extLst>
          </p:cNvPr>
          <p:cNvGrpSpPr/>
          <p:nvPr userDrawn="1"/>
        </p:nvGrpSpPr>
        <p:grpSpPr>
          <a:xfrm>
            <a:off x="-7792" y="1927266"/>
            <a:ext cx="439592" cy="1414209"/>
            <a:chOff x="-7792" y="1927266"/>
            <a:chExt cx="439592" cy="1414209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1935449"/>
              <a:ext cx="439592" cy="1406026"/>
            </a:xfrm>
            <a:prstGeom prst="rect">
              <a:avLst/>
            </a:prstGeom>
            <a:solidFill>
              <a:srgbClr val="7D47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82" y="1927266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命题热点透析</a:t>
              </a:r>
            </a:p>
          </p:txBody>
        </p:sp>
      </p:grpSp>
      <p:sp>
        <p:nvSpPr>
          <p:cNvPr id="6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6" y="3480342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考题分层训练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2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知识体系梳理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2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热点实验梳理</a:t>
            </a: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7792" y="3480342"/>
            <a:ext cx="428625" cy="1406026"/>
            <a:chOff x="-7792" y="3480342"/>
            <a:chExt cx="428625" cy="1406026"/>
          </a:xfrm>
          <a:solidFill>
            <a:srgbClr val="7D4794"/>
          </a:solidFill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3480342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87" y="3480342"/>
              <a:ext cx="288147" cy="1406026"/>
            </a:xfrm>
            <a:prstGeom prst="rect">
              <a:avLst/>
            </a:prstGeom>
            <a:grp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考题分层训练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  <a:pPr/>
              <a:t>2020-03-21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744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4.docx"/><Relationship Id="rId5" Type="http://schemas.openxmlformats.org/officeDocument/2006/relationships/package" Target="../embeddings/Microsoft_Office_Word___3.docx"/><Relationship Id="rId4" Type="http://schemas.openxmlformats.org/officeDocument/2006/relationships/package" Target="../embeddings/Microsoft_Office_Word___2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8.docx"/><Relationship Id="rId5" Type="http://schemas.openxmlformats.org/officeDocument/2006/relationships/package" Target="../embeddings/Microsoft_Office_Word___7.docx"/><Relationship Id="rId4" Type="http://schemas.openxmlformats.org/officeDocument/2006/relationships/package" Target="../embeddings/Microsoft_Office_Word___6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11.docx"/><Relationship Id="rId4" Type="http://schemas.openxmlformats.org/officeDocument/2006/relationships/package" Target="../embeddings/Microsoft_Office_Word___10.docx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179295E-B0A6-4C81-B6F1-A77751C28B01}"/>
              </a:ext>
            </a:extLst>
          </p:cNvPr>
          <p:cNvSpPr/>
          <p:nvPr/>
        </p:nvSpPr>
        <p:spPr>
          <a:xfrm>
            <a:off x="0" y="1263376"/>
            <a:ext cx="9143999" cy="2555629"/>
          </a:xfrm>
          <a:prstGeom prst="rect">
            <a:avLst/>
          </a:prstGeom>
          <a:solidFill>
            <a:srgbClr val="7D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518AFB5-FF02-44D5-8A70-26A5D1098360}"/>
              </a:ext>
            </a:extLst>
          </p:cNvPr>
          <p:cNvGrpSpPr/>
          <p:nvPr/>
        </p:nvGrpSpPr>
        <p:grpSpPr>
          <a:xfrm>
            <a:off x="426527" y="1727981"/>
            <a:ext cx="8406064" cy="1477328"/>
            <a:chOff x="497304" y="2256383"/>
            <a:chExt cx="8406064" cy="1477328"/>
          </a:xfrm>
        </p:grpSpPr>
        <p:sp>
          <p:nvSpPr>
            <p:cNvPr id="5" name="文本框 5">
              <a:extLst>
                <a:ext uri="{FF2B5EF4-FFF2-40B4-BE49-F238E27FC236}">
                  <a16:creationId xmlns="" xmlns:a16="http://schemas.microsoft.com/office/drawing/2014/main" id="{4AEF47EF-F135-4636-88E9-813C31DEE478}"/>
                </a:ext>
              </a:extLst>
            </p:cNvPr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题型突破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(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)</a:t>
              </a:r>
              <a:endPara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科学探究题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CDB0040-BE67-423A-8963-5D774797B21A}"/>
                </a:ext>
              </a:extLst>
            </p:cNvPr>
            <p:cNvCxnSpPr>
              <a:cxnSpLocks/>
            </p:cNvCxnSpPr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651069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2E4471E-452C-42AB-8CB6-E8B4A6789D47}"/>
              </a:ext>
            </a:extLst>
          </p:cNvPr>
          <p:cNvGrpSpPr/>
          <p:nvPr/>
        </p:nvGrpSpPr>
        <p:grpSpPr>
          <a:xfrm>
            <a:off x="882045" y="521959"/>
            <a:ext cx="1240056" cy="439278"/>
            <a:chOff x="941670" y="1607128"/>
            <a:chExt cx="1240056" cy="439278"/>
          </a:xfrm>
        </p:grpSpPr>
        <p:sp>
          <p:nvSpPr>
            <p:cNvPr id="5" name="箭头: 五边形 17">
              <a:extLst>
                <a:ext uri="{FF2B5EF4-FFF2-40B4-BE49-F238E27FC236}">
                  <a16:creationId xmlns="" xmlns:a16="http://schemas.microsoft.com/office/drawing/2014/main" id="{96603A45-3CB0-4F96-AF88-67A73B18EB12}"/>
                </a:ext>
              </a:extLst>
            </p:cNvPr>
            <p:cNvSpPr/>
            <p:nvPr/>
          </p:nvSpPr>
          <p:spPr>
            <a:xfrm>
              <a:off x="941670" y="1685080"/>
              <a:ext cx="1240056" cy="361325"/>
            </a:xfrm>
            <a:prstGeom prst="homePlate">
              <a:avLst/>
            </a:prstGeom>
            <a:solidFill>
              <a:srgbClr val="7D47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7538"/>
                </a:solidFill>
              </a:endParaRPr>
            </a:p>
          </p:txBody>
        </p:sp>
        <p:sp>
          <p:nvSpPr>
            <p:cNvPr id="6" name="文本框 24">
              <a:extLst>
                <a:ext uri="{FF2B5EF4-FFF2-40B4-BE49-F238E27FC236}">
                  <a16:creationId xmlns="" xmlns:a16="http://schemas.microsoft.com/office/drawing/2014/main" id="{6595B644-D3EF-46B4-93C6-2FB52A6F8EB8}"/>
                </a:ext>
              </a:extLst>
            </p:cNvPr>
            <p:cNvSpPr txBox="1"/>
            <p:nvPr/>
          </p:nvSpPr>
          <p:spPr>
            <a:xfrm>
              <a:off x="997086" y="1607128"/>
              <a:ext cx="996033" cy="439278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题型解读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866775" y="1128388"/>
          <a:ext cx="7874000" cy="1104900"/>
        </p:xfrm>
        <a:graphic>
          <a:graphicData uri="http://schemas.openxmlformats.org/presentationml/2006/ole">
            <p:oleObj spid="_x0000_s94209" name="文档" r:id="rId3" imgW="7904084" imgH="1118851" progId="Word.Document.12">
              <p:embed/>
            </p:oleObj>
          </a:graphicData>
        </a:graphic>
      </p:graphicFrame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878524" y="1995136"/>
          <a:ext cx="3527425" cy="712788"/>
        </p:xfrm>
        <a:graphic>
          <a:graphicData uri="http://schemas.openxmlformats.org/presentationml/2006/ole">
            <p:oleObj spid="_x0000_s94210" name="文档" r:id="rId4" imgW="3534744" imgH="713906" progId="Word.Document.12">
              <p:embed/>
            </p:oleObj>
          </a:graphicData>
        </a:graphic>
      </p:graphicFrame>
      <p:graphicFrame>
        <p:nvGraphicFramePr>
          <p:cNvPr id="94211" name="Object 3"/>
          <p:cNvGraphicFramePr>
            <a:graphicFrameLocks noChangeAspect="1"/>
          </p:cNvGraphicFramePr>
          <p:nvPr/>
        </p:nvGraphicFramePr>
        <p:xfrm>
          <a:off x="878713" y="2374900"/>
          <a:ext cx="3943350" cy="962025"/>
        </p:xfrm>
        <a:graphic>
          <a:graphicData uri="http://schemas.openxmlformats.org/presentationml/2006/ole">
            <p:oleObj spid="_x0000_s94211" name="文档" r:id="rId5" imgW="3945534" imgH="964115" progId="Word.Document.12">
              <p:embed/>
            </p:oleObj>
          </a:graphicData>
        </a:graphic>
      </p:graphicFrame>
      <p:graphicFrame>
        <p:nvGraphicFramePr>
          <p:cNvPr id="94212" name="Object 4"/>
          <p:cNvGraphicFramePr>
            <a:graphicFrameLocks noChangeAspect="1"/>
          </p:cNvGraphicFramePr>
          <p:nvPr/>
        </p:nvGraphicFramePr>
        <p:xfrm>
          <a:off x="891413" y="2944813"/>
          <a:ext cx="4760912" cy="1020762"/>
        </p:xfrm>
        <a:graphic>
          <a:graphicData uri="http://schemas.openxmlformats.org/presentationml/2006/ole">
            <p:oleObj spid="_x0000_s94212" name="文档" r:id="rId6" imgW="4767476" imgH="1023877" progId="Word.Document.12">
              <p:embed/>
            </p:oleObj>
          </a:graphicData>
        </a:graphic>
      </p:graphicFrame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4430" y="1528925"/>
            <a:ext cx="2602242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H</a:t>
            </a:r>
            <a:r>
              <a:rPr lang="en-US" b="1" baseline="30000" dirty="0" smtClean="0">
                <a:solidFill>
                  <a:srgbClr val="A50021"/>
                </a:solidFill>
              </a:rPr>
              <a:t>+</a:t>
            </a:r>
            <a:r>
              <a:rPr lang="zh-CN" altLang="en-US" b="1" dirty="0" smtClean="0">
                <a:solidFill>
                  <a:srgbClr val="A50021"/>
                </a:solidFill>
              </a:rPr>
              <a:t>、</a:t>
            </a:r>
            <a:r>
              <a:rPr lang="en-US" b="1" dirty="0" smtClean="0">
                <a:solidFill>
                  <a:srgbClr val="A50021"/>
                </a:solidFill>
              </a:rPr>
              <a:t>N </a:t>
            </a:r>
            <a:r>
              <a:rPr lang="zh-CN" altLang="en-US" b="1" dirty="0" smtClean="0">
                <a:solidFill>
                  <a:srgbClr val="A50021"/>
                </a:solidFill>
              </a:rPr>
              <a:t>、 </a:t>
            </a:r>
            <a:r>
              <a:rPr lang="en-US" b="1" dirty="0" err="1" smtClean="0">
                <a:solidFill>
                  <a:srgbClr val="A50021"/>
                </a:solidFill>
              </a:rPr>
              <a:t>Fe</a:t>
            </a:r>
            <a:r>
              <a:rPr lang="en-US" b="1" baseline="30000" dirty="0" err="1" smtClean="0">
                <a:solidFill>
                  <a:srgbClr val="A50021"/>
                </a:solidFill>
              </a:rPr>
              <a:t>3</a:t>
            </a:r>
            <a:r>
              <a:rPr lang="en-US" b="1" baseline="30000" dirty="0" smtClean="0">
                <a:solidFill>
                  <a:srgbClr val="A50021"/>
                </a:solidFill>
              </a:rPr>
              <a:t>+</a:t>
            </a:r>
            <a:r>
              <a:rPr lang="en-US" b="1" dirty="0" smtClean="0">
                <a:solidFill>
                  <a:srgbClr val="A50021"/>
                </a:solidFill>
              </a:rPr>
              <a:t> </a:t>
            </a:r>
            <a:r>
              <a:rPr lang="zh-CN" altLang="en-US" b="1" dirty="0" smtClean="0">
                <a:solidFill>
                  <a:srgbClr val="A50021"/>
                </a:solidFill>
              </a:rPr>
              <a:t>、 </a:t>
            </a:r>
            <a:r>
              <a:rPr lang="en-US" b="1" dirty="0" err="1" smtClean="0">
                <a:solidFill>
                  <a:srgbClr val="A50021"/>
                </a:solidFill>
              </a:rPr>
              <a:t>Cu</a:t>
            </a:r>
            <a:r>
              <a:rPr lang="en-US" b="1" baseline="30000" dirty="0" err="1" smtClean="0">
                <a:solidFill>
                  <a:srgbClr val="A50021"/>
                </a:solidFill>
              </a:rPr>
              <a:t>2</a:t>
            </a:r>
            <a:r>
              <a:rPr lang="en-US" b="1" baseline="30000" dirty="0" smtClean="0">
                <a:solidFill>
                  <a:srgbClr val="A50021"/>
                </a:solidFill>
              </a:rPr>
              <a:t>+</a:t>
            </a:r>
            <a:r>
              <a:rPr lang="en-US" b="1" dirty="0" smtClean="0">
                <a:solidFill>
                  <a:srgbClr val="A50021"/>
                </a:solidFill>
              </a:rPr>
              <a:t> 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3175" y="1968315"/>
            <a:ext cx="51673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Ag</a:t>
            </a:r>
            <a:r>
              <a:rPr lang="en-US" b="1" baseline="30000" dirty="0" smtClean="0">
                <a:solidFill>
                  <a:srgbClr val="A50021"/>
                </a:solidFill>
              </a:rPr>
              <a:t>+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0680" y="2562080"/>
            <a:ext cx="58887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Ba</a:t>
            </a:r>
            <a:r>
              <a:rPr lang="en-US" b="1" baseline="30000" dirty="0" err="1" smtClean="0">
                <a:solidFill>
                  <a:srgbClr val="A50021"/>
                </a:solidFill>
              </a:rPr>
              <a:t>2</a:t>
            </a:r>
            <a:r>
              <a:rPr lang="en-US" b="1" baseline="30000" dirty="0" smtClean="0">
                <a:solidFill>
                  <a:srgbClr val="A50021"/>
                </a:solidFill>
              </a:rPr>
              <a:t>+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5681" y="3108344"/>
            <a:ext cx="1980277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H</a:t>
            </a:r>
            <a:r>
              <a:rPr lang="en-US" b="1" baseline="30000" dirty="0" smtClean="0">
                <a:solidFill>
                  <a:srgbClr val="A50021"/>
                </a:solidFill>
              </a:rPr>
              <a:t>+</a:t>
            </a:r>
            <a:r>
              <a:rPr lang="en-US" b="1" dirty="0" smtClean="0">
                <a:solidFill>
                  <a:srgbClr val="A50021"/>
                </a:solidFill>
              </a:rPr>
              <a:t> </a:t>
            </a:r>
            <a:r>
              <a:rPr lang="zh-CN" altLang="en-US" b="1" dirty="0" smtClean="0">
                <a:solidFill>
                  <a:srgbClr val="A50021"/>
                </a:solidFill>
              </a:rPr>
              <a:t>、</a:t>
            </a:r>
            <a:r>
              <a:rPr lang="en-US" b="1" dirty="0" err="1" smtClean="0">
                <a:solidFill>
                  <a:srgbClr val="A50021"/>
                </a:solidFill>
              </a:rPr>
              <a:t>Ca</a:t>
            </a:r>
            <a:r>
              <a:rPr lang="en-US" b="1" baseline="30000" dirty="0" err="1" smtClean="0">
                <a:solidFill>
                  <a:srgbClr val="A50021"/>
                </a:solidFill>
              </a:rPr>
              <a:t>2</a:t>
            </a:r>
            <a:r>
              <a:rPr lang="en-US" b="1" baseline="30000" dirty="0" smtClean="0">
                <a:solidFill>
                  <a:srgbClr val="A50021"/>
                </a:solidFill>
              </a:rPr>
              <a:t>+</a:t>
            </a:r>
            <a:r>
              <a:rPr lang="en-US" b="1" dirty="0" smtClean="0">
                <a:solidFill>
                  <a:srgbClr val="A50021"/>
                </a:solidFill>
              </a:rPr>
              <a:t> </a:t>
            </a:r>
            <a:r>
              <a:rPr lang="zh-CN" altLang="en-US" b="1" dirty="0" smtClean="0">
                <a:solidFill>
                  <a:srgbClr val="A50021"/>
                </a:solidFill>
              </a:rPr>
              <a:t>、</a:t>
            </a:r>
            <a:r>
              <a:rPr lang="en-US" b="1" dirty="0" err="1" smtClean="0">
                <a:solidFill>
                  <a:srgbClr val="A50021"/>
                </a:solidFill>
              </a:rPr>
              <a:t>Ba</a:t>
            </a:r>
            <a:r>
              <a:rPr lang="en-US" b="1" baseline="30000" dirty="0" err="1" smtClean="0">
                <a:solidFill>
                  <a:srgbClr val="A50021"/>
                </a:solidFill>
              </a:rPr>
              <a:t>2</a:t>
            </a:r>
            <a:r>
              <a:rPr lang="en-US" b="1" baseline="30000" dirty="0" smtClean="0">
                <a:solidFill>
                  <a:srgbClr val="A50021"/>
                </a:solidFill>
              </a:rPr>
              <a:t>+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38121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二、离子的检验</a:t>
            </a:r>
          </a:p>
          <a:p>
            <a:pPr>
              <a:lnSpc>
                <a:spcPct val="150000"/>
              </a:lnSpc>
            </a:pPr>
            <a:r>
              <a:rPr lang="en-US" b="1" dirty="0" err="1" smtClean="0"/>
              <a:t>1.H</a:t>
            </a:r>
            <a:r>
              <a:rPr lang="en-US" b="1" baseline="30000" dirty="0" smtClean="0"/>
              <a:t>+</a:t>
            </a:r>
            <a:r>
              <a:rPr lang="en-US" b="1" dirty="0" smtClean="0"/>
              <a:t> :</a:t>
            </a:r>
            <a:r>
              <a:rPr lang="zh-CN" altLang="en-US" dirty="0" smtClean="0"/>
              <a:t>方法</a:t>
            </a:r>
            <a:r>
              <a:rPr lang="en-US" dirty="0" smtClean="0"/>
              <a:t>1:</a:t>
            </a:r>
            <a:r>
              <a:rPr lang="zh-CN" altLang="en-US" dirty="0" smtClean="0"/>
              <a:t>将紫色石蕊溶液滴入盛有少量待测液的试管中</a:t>
            </a:r>
            <a:r>
              <a:rPr lang="en-US" dirty="0" smtClean="0"/>
              <a:t>,</a:t>
            </a:r>
            <a:r>
              <a:rPr lang="zh-CN" altLang="en-US" dirty="0" smtClean="0"/>
              <a:t>振荡</a:t>
            </a:r>
            <a:r>
              <a:rPr lang="en-US" dirty="0" smtClean="0"/>
              <a:t>,</a:t>
            </a:r>
            <a:r>
              <a:rPr lang="zh-CN" altLang="en-US" dirty="0" smtClean="0"/>
              <a:t>如果石蕊溶液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dirty="0" smtClean="0"/>
              <a:t>则证明</a:t>
            </a:r>
            <a:r>
              <a:rPr lang="en-US" dirty="0" smtClean="0"/>
              <a:t>H</a:t>
            </a:r>
            <a:r>
              <a:rPr lang="en-US" baseline="30000" dirty="0" smtClean="0"/>
              <a:t>+</a:t>
            </a:r>
            <a:r>
              <a:rPr lang="zh-CN" altLang="en-US" dirty="0" smtClean="0"/>
              <a:t>存在。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方法</a:t>
            </a:r>
            <a:r>
              <a:rPr lang="en-US" dirty="0" smtClean="0"/>
              <a:t>2:</a:t>
            </a:r>
            <a:r>
              <a:rPr lang="zh-CN" altLang="en-US" dirty="0" smtClean="0"/>
              <a:t>用干燥清洁的玻璃棒蘸取未知液滴在</a:t>
            </a:r>
            <a:r>
              <a:rPr lang="zh-CN" altLang="en-US" u="sng" dirty="0" smtClean="0"/>
              <a:t>　　　　      </a:t>
            </a:r>
            <a:r>
              <a:rPr lang="zh-CN" altLang="en-US" dirty="0" smtClean="0"/>
              <a:t>上</a:t>
            </a:r>
            <a:r>
              <a:rPr lang="en-US" dirty="0" smtClean="0"/>
              <a:t>,</a:t>
            </a:r>
            <a:r>
              <a:rPr lang="zh-CN" altLang="en-US" dirty="0" smtClean="0"/>
              <a:t>然后将其与标准比色卡对照</a:t>
            </a:r>
            <a:r>
              <a:rPr lang="en-US" dirty="0" smtClean="0"/>
              <a:t>,</a:t>
            </a:r>
            <a:r>
              <a:rPr lang="zh-CN" altLang="en-US" dirty="0" smtClean="0"/>
              <a:t>读出溶液的</a:t>
            </a:r>
            <a:r>
              <a:rPr lang="en-US" dirty="0" smtClean="0"/>
              <a:t>pH,</a:t>
            </a:r>
            <a:r>
              <a:rPr lang="zh-CN" altLang="en-US" dirty="0" smtClean="0"/>
              <a:t>如果</a:t>
            </a:r>
            <a:r>
              <a:rPr lang="en-US" dirty="0" smtClean="0"/>
              <a:t>pH</a:t>
            </a:r>
            <a:r>
              <a:rPr lang="zh-CN" altLang="en-US" u="sng" dirty="0" smtClean="0"/>
              <a:t>　　　 　</a:t>
            </a:r>
            <a:r>
              <a:rPr lang="en-US" dirty="0" smtClean="0"/>
              <a:t>7,</a:t>
            </a:r>
            <a:r>
              <a:rPr lang="zh-CN" altLang="en-US" dirty="0" smtClean="0"/>
              <a:t>则证明</a:t>
            </a:r>
            <a:r>
              <a:rPr lang="en-US" dirty="0" smtClean="0"/>
              <a:t>H</a:t>
            </a:r>
            <a:r>
              <a:rPr lang="en-US" baseline="30000" dirty="0" smtClean="0"/>
              <a:t>+</a:t>
            </a:r>
            <a:r>
              <a:rPr lang="zh-CN" altLang="en-US" dirty="0" smtClean="0"/>
              <a:t>存在。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b="1" dirty="0" err="1" smtClean="0"/>
              <a:t>2.OH</a:t>
            </a:r>
            <a:r>
              <a:rPr lang="en-US" b="1" baseline="30000" dirty="0" smtClean="0"/>
              <a:t>- </a:t>
            </a:r>
            <a:r>
              <a:rPr lang="en-US" b="1" dirty="0" smtClean="0"/>
              <a:t>:</a:t>
            </a:r>
            <a:r>
              <a:rPr lang="zh-CN" altLang="en-US" dirty="0" smtClean="0"/>
              <a:t>方法</a:t>
            </a:r>
            <a:r>
              <a:rPr lang="en-US" dirty="0" smtClean="0"/>
              <a:t>1:</a:t>
            </a:r>
            <a:r>
              <a:rPr lang="zh-CN" altLang="en-US" dirty="0" smtClean="0"/>
              <a:t>将</a:t>
            </a:r>
            <a:r>
              <a:rPr lang="zh-CN" altLang="en-US" u="sng" dirty="0" smtClean="0"/>
              <a:t>　　　　　　    　</a:t>
            </a:r>
            <a:r>
              <a:rPr lang="zh-CN" altLang="en-US" dirty="0" smtClean="0"/>
              <a:t>滴入盛有少量待测液的试管中</a:t>
            </a:r>
            <a:r>
              <a:rPr lang="en-US" dirty="0" smtClean="0"/>
              <a:t>,</a:t>
            </a:r>
            <a:r>
              <a:rPr lang="zh-CN" altLang="en-US" dirty="0" smtClean="0"/>
              <a:t>振荡</a:t>
            </a:r>
            <a:r>
              <a:rPr lang="en-US" dirty="0" smtClean="0"/>
              <a:t>,</a:t>
            </a:r>
            <a:r>
              <a:rPr lang="zh-CN" altLang="en-US" dirty="0" smtClean="0"/>
              <a:t>如果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u="sng" dirty="0" smtClean="0"/>
              <a:t>　　　　　　　　</a:t>
            </a:r>
            <a:r>
              <a:rPr lang="en-US" dirty="0" smtClean="0"/>
              <a:t>,</a:t>
            </a:r>
            <a:r>
              <a:rPr lang="zh-CN" altLang="en-US" dirty="0" smtClean="0"/>
              <a:t>则证明</a:t>
            </a:r>
            <a:r>
              <a:rPr lang="en-US" dirty="0" smtClean="0"/>
              <a:t>OH</a:t>
            </a:r>
            <a:r>
              <a:rPr lang="en-US" baseline="30000" dirty="0" smtClean="0"/>
              <a:t>-</a:t>
            </a:r>
            <a:r>
              <a:rPr lang="zh-CN" altLang="en-US" dirty="0" smtClean="0"/>
              <a:t>存在。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方法</a:t>
            </a:r>
            <a:r>
              <a:rPr lang="en-US" dirty="0" smtClean="0"/>
              <a:t>2:</a:t>
            </a:r>
            <a:r>
              <a:rPr lang="zh-CN" altLang="en-US" dirty="0" smtClean="0"/>
              <a:t>用干燥清洁的玻璃棒蘸取未知液滴在</a:t>
            </a:r>
            <a:r>
              <a:rPr lang="zh-CN" altLang="en-US" u="sng" dirty="0" smtClean="0"/>
              <a:t>　　　　   　</a:t>
            </a:r>
            <a:r>
              <a:rPr lang="zh-CN" altLang="en-US" dirty="0" smtClean="0"/>
              <a:t>上</a:t>
            </a:r>
            <a:r>
              <a:rPr lang="en-US" dirty="0" smtClean="0"/>
              <a:t>,</a:t>
            </a:r>
            <a:r>
              <a:rPr lang="zh-CN" altLang="en-US" dirty="0" smtClean="0"/>
              <a:t>然后将其与标准比色卡对照</a:t>
            </a:r>
            <a:r>
              <a:rPr lang="en-US" dirty="0" smtClean="0"/>
              <a:t>,</a:t>
            </a:r>
            <a:r>
              <a:rPr lang="zh-CN" altLang="en-US" dirty="0" smtClean="0"/>
              <a:t>读出溶液的</a:t>
            </a:r>
            <a:r>
              <a:rPr lang="en-US" dirty="0" smtClean="0"/>
              <a:t>pH,</a:t>
            </a:r>
            <a:r>
              <a:rPr lang="zh-CN" altLang="en-US" dirty="0" smtClean="0"/>
              <a:t>如果</a:t>
            </a:r>
            <a:r>
              <a:rPr lang="en-US" dirty="0" smtClean="0"/>
              <a:t>pH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7,</a:t>
            </a:r>
            <a:r>
              <a:rPr lang="zh-CN" altLang="en-US" dirty="0" smtClean="0"/>
              <a:t>则证明</a:t>
            </a:r>
            <a:r>
              <a:rPr lang="en-US" dirty="0" smtClean="0"/>
              <a:t>OH</a:t>
            </a:r>
            <a:r>
              <a:rPr lang="en-US" baseline="30000" dirty="0" smtClean="0"/>
              <a:t>-</a:t>
            </a:r>
            <a:r>
              <a:rPr lang="zh-CN" altLang="en-US" dirty="0" smtClean="0"/>
              <a:t>存在。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168" y="1220169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变红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5151" y="1612057"/>
            <a:ext cx="877411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pH</a:t>
            </a:r>
            <a:r>
              <a:rPr lang="zh-CN" altLang="en-US" b="1" dirty="0" smtClean="0">
                <a:solidFill>
                  <a:srgbClr val="A50021"/>
                </a:solidFill>
              </a:rPr>
              <a:t>试纸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3256" y="2051443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小于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5079" y="2455204"/>
            <a:ext cx="145769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无色酚酞溶液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290" y="2870839"/>
            <a:ext cx="145769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酚酞溶液变红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7028" y="3262725"/>
            <a:ext cx="877411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pH</a:t>
            </a:r>
            <a:r>
              <a:rPr lang="zh-CN" altLang="en-US" b="1" dirty="0" smtClean="0">
                <a:solidFill>
                  <a:srgbClr val="A50021"/>
                </a:solidFill>
              </a:rPr>
              <a:t>试纸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7630" y="3697403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大于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3" name="Object 5"/>
          <p:cNvGraphicFramePr>
            <a:graphicFrameLocks noChangeAspect="1"/>
          </p:cNvGraphicFramePr>
          <p:nvPr/>
        </p:nvGraphicFramePr>
        <p:xfrm>
          <a:off x="866775" y="2660650"/>
          <a:ext cx="7850188" cy="1590675"/>
        </p:xfrm>
        <a:graphic>
          <a:graphicData uri="http://schemas.openxmlformats.org/presentationml/2006/ole">
            <p:oleObj spid="_x0000_s99333" name="文档" r:id="rId3" imgW="7878883" imgH="1606638" progId="Word.Document.12">
              <p:embed/>
            </p:oleObj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866775" y="1863725"/>
          <a:ext cx="7874000" cy="1235075"/>
        </p:xfrm>
        <a:graphic>
          <a:graphicData uri="http://schemas.openxmlformats.org/presentationml/2006/ole">
            <p:oleObj spid="_x0000_s99332" name="文档" r:id="rId4" imgW="7904804" imgH="1249167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66775" y="285750"/>
          <a:ext cx="7874000" cy="1935163"/>
        </p:xfrm>
        <a:graphic>
          <a:graphicData uri="http://schemas.openxmlformats.org/presentationml/2006/ole">
            <p:oleObj spid="_x0000_s99331" name="文档" r:id="rId5" imgW="7881403" imgH="1940349" progId="Word.Document.12">
              <p:embed/>
            </p:oleObj>
          </a:graphicData>
        </a:graphic>
      </p:graphicFrame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0190" y="436395"/>
            <a:ext cx="99603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无色气体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2580" y="875782"/>
            <a:ext cx="122686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澄清石灰水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3296" y="875781"/>
            <a:ext cx="145769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石灰水变浑浊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0150" y="1861436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熟石灰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8348" y="1861435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氨味或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779" y="2253322"/>
            <a:ext cx="122686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刺激性气味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3907" y="2811448"/>
            <a:ext cx="122686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硝酸钡溶液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1468" y="2811450"/>
            <a:ext cx="99603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白色沉淀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graphicFrame>
        <p:nvGraphicFramePr>
          <p:cNvPr id="99334" name="Object 6"/>
          <p:cNvGraphicFramePr>
            <a:graphicFrameLocks noChangeAspect="1"/>
          </p:cNvGraphicFramePr>
          <p:nvPr/>
        </p:nvGraphicFramePr>
        <p:xfrm>
          <a:off x="866775" y="3824288"/>
          <a:ext cx="7874000" cy="1198562"/>
        </p:xfrm>
        <a:graphic>
          <a:graphicData uri="http://schemas.openxmlformats.org/presentationml/2006/ole">
            <p:oleObj spid="_x0000_s99334" name="文档" r:id="rId6" imgW="7904084" imgH="1214248" progId="Word.Document.12">
              <p:embed/>
            </p:oleObj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1958" y="3393338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稀硝酸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5758" y="3405214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沉淀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3822" y="3820852"/>
            <a:ext cx="122686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硝酸银溶液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9596" y="3820849"/>
            <a:ext cx="99603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白色沉淀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8844" y="4212737"/>
            <a:ext cx="76520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稀硝酸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9520" y="4212736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沉淀</a:t>
            </a: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4" grpId="0"/>
      <p:bldP spid="15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422768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三、酸、碱、盐的性质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酸的相似化学性质有</a:t>
            </a:r>
            <a:r>
              <a:rPr lang="en-US" dirty="0" smtClean="0"/>
              <a:t>①</a:t>
            </a:r>
            <a:r>
              <a:rPr lang="en-US" u="sng" dirty="0" smtClean="0"/>
              <a:t> 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	   </a:t>
            </a:r>
            <a:r>
              <a:rPr lang="en-US" dirty="0" smtClean="0"/>
              <a:t>;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</a:t>
            </a:r>
            <a:r>
              <a:rPr lang="en-US" dirty="0" smtClean="0"/>
              <a:t>;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③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</a:t>
            </a:r>
            <a:r>
              <a:rPr lang="en-US" dirty="0" smtClean="0"/>
              <a:t>;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④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</a:t>
            </a:r>
            <a:r>
              <a:rPr lang="en-US" dirty="0" smtClean="0"/>
              <a:t>;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⑤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碱的相似化学性质有</a:t>
            </a:r>
            <a:r>
              <a:rPr lang="en-US" dirty="0" smtClean="0"/>
              <a:t>①</a:t>
            </a:r>
            <a:r>
              <a:rPr lang="en-US" u="sng" dirty="0" smtClean="0"/>
              <a:t> 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        					</a:t>
            </a:r>
            <a:r>
              <a:rPr lang="en-US" dirty="0" smtClean="0"/>
              <a:t>;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</a:t>
            </a:r>
            <a:r>
              <a:rPr lang="en-US" dirty="0" smtClean="0"/>
              <a:t>;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③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</a:t>
            </a:r>
            <a:r>
              <a:rPr lang="en-US" dirty="0" smtClean="0"/>
              <a:t>;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④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3851" y="816405"/>
            <a:ext cx="498590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能使紫色石蕊溶液变红</a:t>
            </a:r>
            <a:r>
              <a:rPr lang="en-US" altLang="zh-CN" b="1" dirty="0" smtClean="0">
                <a:solidFill>
                  <a:srgbClr val="A50021"/>
                </a:solidFill>
              </a:rPr>
              <a:t>,</a:t>
            </a:r>
            <a:r>
              <a:rPr lang="zh-CN" altLang="en-US" b="1" dirty="0" smtClean="0">
                <a:solidFill>
                  <a:srgbClr val="A50021"/>
                </a:solidFill>
              </a:rPr>
              <a:t>不能使无色酚酞溶液变色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917" y="1220166"/>
            <a:ext cx="3996854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与某些活泼金属单质反应生成氢气和盐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920" y="1635804"/>
            <a:ext cx="353518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与某些金属氧化物反应生成盐和水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3792" y="2063316"/>
            <a:ext cx="261186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与碱发生反应生成盐和水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3793" y="2455201"/>
            <a:ext cx="307352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与某些盐反应生成新盐和新酸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5726" y="2870836"/>
            <a:ext cx="429341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能使紫色石蕊溶液变蓝</a:t>
            </a:r>
            <a:r>
              <a:rPr lang="en-US" altLang="zh-CN" b="1" dirty="0" smtClean="0">
                <a:solidFill>
                  <a:srgbClr val="A50021"/>
                </a:solidFill>
              </a:rPr>
              <a:t>,</a:t>
            </a:r>
            <a:r>
              <a:rPr lang="zh-CN" altLang="en-US" b="1" dirty="0" smtClean="0">
                <a:solidFill>
                  <a:srgbClr val="A50021"/>
                </a:solidFill>
              </a:rPr>
              <a:t>无色酚酞溶液变红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667" y="3286474"/>
            <a:ext cx="3766022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与某些非金属氧化物反应生成盐和水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664" y="3702109"/>
            <a:ext cx="261186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与酸发生反应生成盐和水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665" y="4105871"/>
            <a:ext cx="307352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与某些盐反应生成新盐和新碱</a:t>
            </a: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碳酸钠的化学性质有</a:t>
            </a:r>
            <a:r>
              <a:rPr lang="en-US" dirty="0" smtClean="0"/>
              <a:t>①__________________________________________________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u="sng" dirty="0" smtClean="0"/>
              <a:t> 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    </a:t>
            </a:r>
            <a:r>
              <a:rPr lang="en-US" dirty="0" smtClean="0"/>
              <a:t>;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	</a:t>
            </a:r>
            <a:r>
              <a:rPr lang="en-US" dirty="0" smtClean="0"/>
              <a:t>;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③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硫酸铜溶液的化学性质有</a:t>
            </a:r>
            <a:r>
              <a:rPr lang="en-US" dirty="0" smtClean="0"/>
              <a:t>①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	    </a:t>
            </a:r>
            <a:r>
              <a:rPr lang="en-US" dirty="0" smtClean="0"/>
              <a:t>;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	</a:t>
            </a:r>
            <a:r>
              <a:rPr lang="en-US" dirty="0" smtClean="0"/>
              <a:t>;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③</a:t>
            </a:r>
            <a:r>
              <a:rPr lang="zh-CN" altLang="en-US" u="sng" dirty="0" smtClean="0"/>
              <a:t>　</a:t>
            </a:r>
            <a:r>
              <a:rPr lang="en-US" altLang="zh-CN" u="sng" dirty="0" smtClean="0"/>
              <a:t>									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2601" y="424530"/>
            <a:ext cx="5048424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与稀盐酸</a:t>
            </a:r>
            <a:r>
              <a:rPr lang="en-US" altLang="zh-CN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或稀硫酸</a:t>
            </a:r>
            <a:r>
              <a:rPr lang="en-US" altLang="zh-CN" b="1" dirty="0" smtClean="0">
                <a:solidFill>
                  <a:srgbClr val="A50021"/>
                </a:solidFill>
              </a:rPr>
              <a:t>)</a:t>
            </a:r>
            <a:r>
              <a:rPr lang="zh-CN" altLang="en-US" b="1" dirty="0" smtClean="0">
                <a:solidFill>
                  <a:srgbClr val="A50021"/>
                </a:solidFill>
              </a:rPr>
              <a:t>反应生成氯化钠</a:t>
            </a:r>
            <a:r>
              <a:rPr lang="en-US" altLang="zh-CN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或硫酸钠</a:t>
            </a:r>
            <a:r>
              <a:rPr lang="en-US" altLang="zh-CN" b="1" dirty="0" smtClean="0">
                <a:solidFill>
                  <a:srgbClr val="A50021"/>
                </a:solidFill>
              </a:rPr>
              <a:t>)</a:t>
            </a:r>
            <a:r>
              <a:rPr lang="zh-CN" altLang="en-US" b="1" dirty="0" smtClean="0">
                <a:solidFill>
                  <a:srgbClr val="A50021"/>
                </a:solidFill>
              </a:rPr>
              <a:t>、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917" y="1220166"/>
            <a:ext cx="445851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与氢氧化钙溶液反应生成碳酸钙和氢氧化钠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1920" y="1635804"/>
            <a:ext cx="3996854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与氯化钙溶液反应生成碳酸钙和氯化钠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6351" y="2051461"/>
            <a:ext cx="445851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与氢氧化钠溶液反应生成硫酸钠和氢氧化铜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667" y="2455224"/>
            <a:ext cx="445851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与氢氧化钡溶液反应生成硫酸钡和氢氧化铜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664" y="2870859"/>
            <a:ext cx="3996854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与氯化钡溶液反应生成硫酸钡和氯化铜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282" y="816419"/>
            <a:ext cx="145769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水和二氧化碳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8" grpId="0"/>
      <p:bldP spid="19" grpId="0"/>
      <p:bldP spid="2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256569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四、变质问题</a:t>
            </a:r>
          </a:p>
          <a:p>
            <a:pPr>
              <a:lnSpc>
                <a:spcPct val="150000"/>
              </a:lnSpc>
            </a:pPr>
            <a:r>
              <a:rPr lang="en-US" b="1" dirty="0" err="1" smtClean="0"/>
              <a:t>1.</a:t>
            </a:r>
            <a:r>
              <a:rPr lang="en-US" dirty="0" err="1" smtClean="0"/>
              <a:t>NaOH</a:t>
            </a:r>
            <a:r>
              <a:rPr lang="zh-CN" altLang="en-US" dirty="0" smtClean="0"/>
              <a:t>在空气中放置一段时间</a:t>
            </a:r>
            <a:r>
              <a:rPr lang="en-US" dirty="0" smtClean="0"/>
              <a:t>,</a:t>
            </a:r>
            <a:r>
              <a:rPr lang="zh-CN" altLang="en-US" dirty="0" smtClean="0"/>
              <a:t>会变质生成</a:t>
            </a:r>
            <a:r>
              <a:rPr lang="zh-CN" altLang="en-US" u="sng" dirty="0" smtClean="0"/>
              <a:t>　　　    　</a:t>
            </a:r>
            <a:r>
              <a:rPr lang="en-US" dirty="0" smtClean="0"/>
              <a:t>(</a:t>
            </a:r>
            <a:r>
              <a:rPr lang="zh-CN" altLang="en-US" dirty="0" smtClean="0"/>
              <a:t>填化学式</a:t>
            </a:r>
            <a:r>
              <a:rPr lang="en-US" dirty="0" smtClean="0"/>
              <a:t>),</a:t>
            </a:r>
            <a:r>
              <a:rPr lang="zh-CN" altLang="en-US" dirty="0" smtClean="0"/>
              <a:t>其反应原理是</a:t>
            </a:r>
            <a:r>
              <a:rPr lang="zh-CN" altLang="en-US" u="sng" dirty="0" smtClean="0"/>
              <a:t>　　　　　　　　　　　　　　　　　</a:t>
            </a:r>
            <a:r>
              <a:rPr lang="en-US" dirty="0" smtClean="0"/>
              <a:t>(</a:t>
            </a:r>
            <a:r>
              <a:rPr lang="zh-CN" altLang="en-US" dirty="0" smtClean="0"/>
              <a:t>用化学方程式表示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b="1" dirty="0" err="1" smtClean="0"/>
              <a:t>2.</a:t>
            </a:r>
            <a:r>
              <a:rPr lang="en-US" dirty="0" err="1" smtClean="0"/>
              <a:t>CaO</a:t>
            </a:r>
            <a:r>
              <a:rPr lang="zh-CN" altLang="en-US" dirty="0" smtClean="0"/>
              <a:t>在空气中放置一段时间</a:t>
            </a:r>
            <a:r>
              <a:rPr lang="en-US" dirty="0" smtClean="0"/>
              <a:t>,</a:t>
            </a:r>
            <a:r>
              <a:rPr lang="zh-CN" altLang="en-US" dirty="0" smtClean="0"/>
              <a:t>会变质生成</a:t>
            </a:r>
            <a:r>
              <a:rPr lang="zh-CN" altLang="en-US" u="sng" dirty="0" smtClean="0"/>
              <a:t>　　      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 　　</a:t>
            </a:r>
            <a:r>
              <a:rPr lang="en-US" dirty="0" smtClean="0"/>
              <a:t>(</a:t>
            </a:r>
            <a:r>
              <a:rPr lang="zh-CN" altLang="en-US" dirty="0" smtClean="0"/>
              <a:t>填化学式</a:t>
            </a:r>
            <a:r>
              <a:rPr lang="en-US" dirty="0" smtClean="0"/>
              <a:t>),</a:t>
            </a:r>
            <a:r>
              <a:rPr lang="zh-CN" altLang="en-US" dirty="0" smtClean="0"/>
              <a:t>其反应原理是</a:t>
            </a:r>
            <a:r>
              <a:rPr lang="en-US" altLang="zh-CN" dirty="0" smtClean="0"/>
              <a:t>_______________________</a:t>
            </a:r>
            <a:r>
              <a:rPr lang="zh-CN" altLang="en-US" dirty="0" smtClean="0"/>
              <a:t>、</a:t>
            </a:r>
            <a:r>
              <a:rPr lang="en-US" altLang="zh-CN" dirty="0" smtClean="0"/>
              <a:t>___________________________________ </a:t>
            </a:r>
            <a:r>
              <a:rPr lang="en-US" dirty="0" smtClean="0"/>
              <a:t>(</a:t>
            </a:r>
            <a:r>
              <a:rPr lang="zh-CN" altLang="en-US" dirty="0" smtClean="0"/>
              <a:t>用化学方程式表示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7649" y="807522"/>
            <a:ext cx="93210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Na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r>
              <a:rPr lang="en-US" b="1" dirty="0" err="1" smtClean="0">
                <a:solidFill>
                  <a:srgbClr val="A50021"/>
                </a:solidFill>
              </a:rPr>
              <a:t>CO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endParaRPr lang="en-US" altLang="zh-CN" b="1" dirty="0" smtClean="0">
              <a:solidFill>
                <a:srgbClr val="A50021"/>
              </a:solidFill>
            </a:endParaRPr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721738" y="1223013"/>
          <a:ext cx="3551237" cy="498475"/>
        </p:xfrm>
        <a:graphic>
          <a:graphicData uri="http://schemas.openxmlformats.org/presentationml/2006/ole">
            <p:oleObj spid="_x0000_s116738" name="文档" r:id="rId3" imgW="3551305" imgH="499698" progId="Word.Document.12">
              <p:embed/>
            </p:oleObj>
          </a:graphicData>
        </a:graphic>
      </p:graphicFrame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0770" y="1626920"/>
            <a:ext cx="101366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Ca(OH)</a:t>
            </a:r>
            <a:r>
              <a:rPr lang="en-US" b="1" baseline="-25000" dirty="0" smtClean="0">
                <a:solidFill>
                  <a:srgbClr val="A50021"/>
                </a:solidFill>
              </a:rPr>
              <a:t>2</a:t>
            </a:r>
            <a:endParaRPr lang="en-US" altLang="zh-CN" b="1" dirty="0" smtClean="0">
              <a:solidFill>
                <a:srgbClr val="A5002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8315" y="1626919"/>
            <a:ext cx="79745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CaCO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endParaRPr lang="en-US" altLang="zh-CN" b="1" dirty="0" smtClean="0">
              <a:solidFill>
                <a:srgbClr val="A50021"/>
              </a:solidFill>
            </a:endParaRPr>
          </a:p>
        </p:txBody>
      </p:sp>
      <p:graphicFrame>
        <p:nvGraphicFramePr>
          <p:cNvPr id="21" name="Object 2"/>
          <p:cNvGraphicFramePr>
            <a:graphicFrameLocks noChangeAspect="1"/>
          </p:cNvGraphicFramePr>
          <p:nvPr/>
        </p:nvGraphicFramePr>
        <p:xfrm>
          <a:off x="2292639" y="2066161"/>
          <a:ext cx="3538538" cy="487362"/>
        </p:xfrm>
        <a:graphic>
          <a:graphicData uri="http://schemas.openxmlformats.org/presentationml/2006/ole">
            <p:oleObj spid="_x0000_s116739" name="文档" r:id="rId4" imgW="3551305" imgH="500058" progId="Word.Document.12">
              <p:embed/>
            </p:oleObj>
          </a:graphicData>
        </a:graphic>
      </p:graphicFrame>
      <p:graphicFrame>
        <p:nvGraphicFramePr>
          <p:cNvPr id="116740" name="Object 2"/>
          <p:cNvGraphicFramePr>
            <a:graphicFrameLocks noChangeAspect="1"/>
          </p:cNvGraphicFramePr>
          <p:nvPr/>
        </p:nvGraphicFramePr>
        <p:xfrm>
          <a:off x="4941415" y="2054062"/>
          <a:ext cx="3775075" cy="487363"/>
        </p:xfrm>
        <a:graphic>
          <a:graphicData uri="http://schemas.openxmlformats.org/presentationml/2006/ole">
            <p:oleObj spid="_x0000_s116740" name="文档" r:id="rId5" imgW="3784242" imgH="48781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19398" y="351157"/>
            <a:ext cx="7980218" cy="215019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五、反应后溶液中溶质的成分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稀盐酸和</a:t>
            </a:r>
            <a:r>
              <a:rPr lang="en-US" dirty="0" err="1" smtClean="0"/>
              <a:t>NaOH</a:t>
            </a:r>
            <a:r>
              <a:rPr lang="zh-CN" altLang="en-US" dirty="0" smtClean="0"/>
              <a:t>溶液完全反应后</a:t>
            </a:r>
            <a:r>
              <a:rPr lang="en-US" dirty="0" smtClean="0"/>
              <a:t>,</a:t>
            </a:r>
            <a:r>
              <a:rPr lang="zh-CN" altLang="en-US" dirty="0" smtClean="0"/>
              <a:t>溶液中溶质的成分可能是</a:t>
            </a:r>
            <a:r>
              <a:rPr lang="en-US" dirty="0" smtClean="0"/>
              <a:t>①</a:t>
            </a:r>
            <a:r>
              <a:rPr lang="en-US" dirty="0" err="1" smtClean="0"/>
              <a:t>NaCl</a:t>
            </a:r>
            <a:r>
              <a:rPr lang="zh-CN" altLang="en-US" dirty="0" smtClean="0"/>
              <a:t>、</a:t>
            </a:r>
            <a:r>
              <a:rPr lang="en-US" dirty="0" smtClean="0"/>
              <a:t>②_________</a:t>
            </a:r>
          </a:p>
          <a:p>
            <a:pPr>
              <a:lnSpc>
                <a:spcPct val="150000"/>
              </a:lnSpc>
            </a:pPr>
            <a:r>
              <a:rPr lang="zh-CN" altLang="en-US" u="sng" dirty="0" smtClean="0"/>
              <a:t>　　 　</a:t>
            </a:r>
            <a:r>
              <a:rPr lang="zh-CN" altLang="en-US" dirty="0" smtClean="0"/>
              <a:t>、</a:t>
            </a:r>
            <a:r>
              <a:rPr lang="en-US" dirty="0" smtClean="0"/>
              <a:t>③</a:t>
            </a:r>
            <a:r>
              <a:rPr lang="zh-CN" altLang="en-US" u="sng" dirty="0" smtClean="0"/>
              <a:t>　　          　　</a:t>
            </a:r>
            <a:r>
              <a:rPr lang="zh-CN" altLang="en-US" dirty="0" smtClean="0"/>
              <a:t>。若证明猜想</a:t>
            </a:r>
            <a:r>
              <a:rPr lang="en-US" dirty="0" smtClean="0"/>
              <a:t>②</a:t>
            </a:r>
            <a:r>
              <a:rPr lang="zh-CN" altLang="en-US" dirty="0" smtClean="0"/>
              <a:t>其本质是证明溶液中含有</a:t>
            </a:r>
            <a:r>
              <a:rPr lang="zh-CN" altLang="en-US" u="sng" dirty="0" smtClean="0"/>
              <a:t>　   　</a:t>
            </a:r>
            <a:r>
              <a:rPr lang="en-US" dirty="0" smtClean="0"/>
              <a:t>(</a:t>
            </a:r>
            <a:r>
              <a:rPr lang="zh-CN" altLang="en-US" dirty="0" smtClean="0"/>
              <a:t>填微粒符号</a:t>
            </a:r>
            <a:r>
              <a:rPr lang="en-US" dirty="0" smtClean="0"/>
              <a:t>),</a:t>
            </a:r>
            <a:r>
              <a:rPr lang="zh-CN" altLang="en-US" dirty="0" smtClean="0"/>
              <a:t>可选择的试剂有</a:t>
            </a:r>
            <a:r>
              <a:rPr lang="en-US" altLang="zh-CN" dirty="0" smtClean="0"/>
              <a:t>_________________</a:t>
            </a:r>
            <a:r>
              <a:rPr lang="zh-CN" altLang="en-US" dirty="0" smtClean="0"/>
              <a:t>、</a:t>
            </a:r>
            <a:r>
              <a:rPr lang="en-US" altLang="zh-CN" dirty="0" smtClean="0"/>
              <a:t>______________</a:t>
            </a:r>
            <a:r>
              <a:rPr lang="zh-CN" altLang="en-US" dirty="0" smtClean="0"/>
              <a:t>、</a:t>
            </a:r>
            <a:r>
              <a:rPr lang="en-US" altLang="zh-CN" dirty="0" smtClean="0"/>
              <a:t>_______________</a:t>
            </a:r>
          </a:p>
          <a:p>
            <a:pPr>
              <a:lnSpc>
                <a:spcPct val="150000"/>
              </a:lnSpc>
            </a:pPr>
            <a:r>
              <a:rPr lang="zh-CN" altLang="en-US" u="sng" dirty="0" smtClean="0"/>
              <a:t>　　　　  　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9591" y="843144"/>
            <a:ext cx="101046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NaOH</a:t>
            </a:r>
            <a:r>
              <a:rPr lang="zh-CN" altLang="en-US" b="1" dirty="0" smtClean="0">
                <a:solidFill>
                  <a:srgbClr val="A50021"/>
                </a:solidFill>
              </a:rPr>
              <a:t>、</a:t>
            </a:r>
            <a:endParaRPr lang="en-US" altLang="zh-CN" b="1" dirty="0" smtClean="0">
              <a:solidFill>
                <a:srgbClr val="A5002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4438" y="1235032"/>
            <a:ext cx="1270147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HCl</a:t>
            </a:r>
            <a:r>
              <a:rPr lang="zh-CN" altLang="en-US" b="1" dirty="0" smtClean="0">
                <a:solidFill>
                  <a:srgbClr val="A50021"/>
                </a:solidFill>
              </a:rPr>
              <a:t>、</a:t>
            </a:r>
            <a:r>
              <a:rPr lang="en-US" b="1" dirty="0" err="1" smtClean="0">
                <a:solidFill>
                  <a:srgbClr val="A50021"/>
                </a:solidFill>
              </a:rPr>
              <a:t>NaCl</a:t>
            </a:r>
            <a:endParaRPr lang="en-US" altLang="zh-CN" b="1" dirty="0" smtClean="0">
              <a:solidFill>
                <a:srgbClr val="A5002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5842" y="1235035"/>
            <a:ext cx="51833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OH</a:t>
            </a:r>
            <a:r>
              <a:rPr lang="en-US" b="1" baseline="30000" dirty="0" smtClean="0">
                <a:solidFill>
                  <a:srgbClr val="A50021"/>
                </a:solidFill>
              </a:rPr>
              <a:t>-</a:t>
            </a:r>
            <a:endParaRPr lang="en-US" altLang="zh-CN" b="1" dirty="0" smtClean="0">
              <a:solidFill>
                <a:srgbClr val="A5002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1350" y="1662545"/>
            <a:ext cx="145769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无色酚酞溶液</a:t>
            </a:r>
            <a:endParaRPr lang="en-US" altLang="zh-CN" b="1" dirty="0" smtClean="0">
              <a:solidFill>
                <a:srgbClr val="A5002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2654" y="1662546"/>
            <a:ext cx="122686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硫酸铜溶液</a:t>
            </a:r>
            <a:endParaRPr lang="en-US" altLang="zh-CN" b="1" dirty="0" smtClean="0">
              <a:solidFill>
                <a:srgbClr val="A5002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2707" y="1662546"/>
            <a:ext cx="1226865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氯化铁溶液</a:t>
            </a:r>
            <a:endParaRPr lang="zh-CN" altLang="en-US" dirty="0">
              <a:solidFill>
                <a:srgbClr val="A5002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026" y="1246909"/>
            <a:ext cx="62574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NaCl</a:t>
            </a:r>
            <a:endParaRPr lang="en-US" altLang="zh-CN" b="1" dirty="0" smtClean="0">
              <a:solidFill>
                <a:srgbClr val="A5002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900" y="2054432"/>
            <a:ext cx="117556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(</a:t>
            </a:r>
            <a:r>
              <a:rPr lang="zh-CN" altLang="en-US" b="1" dirty="0" smtClean="0">
                <a:solidFill>
                  <a:srgbClr val="A50021"/>
                </a:solidFill>
              </a:rPr>
              <a:t>合理即可</a:t>
            </a:r>
            <a:r>
              <a:rPr lang="en-US" b="1" dirty="0" smtClean="0">
                <a:solidFill>
                  <a:srgbClr val="A50021"/>
                </a:solidFill>
              </a:rPr>
              <a:t>)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1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考专用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36000" tIns="36000" rIns="36000" bIns="36000" rtlCol="0">
        <a:spAutoFit/>
      </a:bodyPr>
      <a:lstStyle>
        <a:defPPr algn="just">
          <a:lnSpc>
            <a:spcPct val="150000"/>
          </a:lnSpc>
          <a:defRPr dirty="0">
            <a:solidFill>
              <a:srgbClr val="008D3F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4233</TotalTime>
  <Words>353</Words>
  <Application>Microsoft Office PowerPoint</Application>
  <PresentationFormat>全屏显示(16:9)</PresentationFormat>
  <Paragraphs>85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Arial</vt:lpstr>
      <vt:lpstr>宋体</vt:lpstr>
      <vt:lpstr>微软雅黑</vt:lpstr>
      <vt:lpstr>1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/>
  <cp:keywords/>
  <dc:description/>
  <cp:lastModifiedBy>mac-pc</cp:lastModifiedBy>
  <cp:revision>711</cp:revision>
  <cp:lastPrinted>2019-07-27T07:43:24Z</cp:lastPrinted>
  <dcterms:created xsi:type="dcterms:W3CDTF">2018-08-24T06:22:56Z</dcterms:created>
  <dcterms:modified xsi:type="dcterms:W3CDTF">2020-03-21T03:54:09Z</dcterms:modified>
  <cp:category/>
</cp:coreProperties>
</file>