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90" r:id="rId2"/>
    <p:sldId id="377" r:id="rId3"/>
    <p:sldId id="389" r:id="rId4"/>
    <p:sldId id="356" r:id="rId5"/>
    <p:sldId id="357" r:id="rId6"/>
    <p:sldId id="383" r:id="rId7"/>
    <p:sldId id="386" r:id="rId8"/>
    <p:sldId id="361" r:id="rId9"/>
    <p:sldId id="384" r:id="rId10"/>
    <p:sldId id="385" r:id="rId11"/>
    <p:sldId id="376" r:id="rId12"/>
    <p:sldId id="366" r:id="rId13"/>
    <p:sldId id="368" r:id="rId14"/>
    <p:sldId id="370" r:id="rId15"/>
    <p:sldId id="371" r:id="rId16"/>
    <p:sldId id="373" r:id="rId17"/>
    <p:sldId id="375" r:id="rId18"/>
    <p:sldId id="367" r:id="rId19"/>
    <p:sldId id="388" r:id="rId20"/>
    <p:sldId id="387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993300"/>
    <a:srgbClr val="FFCC00"/>
    <a:srgbClr val="FF9933"/>
    <a:srgbClr val="CCECFF"/>
    <a:srgbClr val="CC66FF"/>
    <a:srgbClr val="0000FF"/>
    <a:srgbClr val="FFFFCC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10"/>
    <p:restoredTop sz="93492"/>
  </p:normalViewPr>
  <p:slideViewPr>
    <p:cSldViewPr showGuides="1">
      <p:cViewPr varScale="1">
        <p:scale>
          <a:sx n="153" d="100"/>
          <a:sy n="153" d="100"/>
        </p:scale>
        <p:origin x="-2334" y="-90"/>
      </p:cViewPr>
      <p:guideLst>
        <p:guide orient="horz" pos="2196"/>
        <p:guide pos="29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-571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471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spcBef>
                <a:spcPct val="50000"/>
              </a:spcBef>
              <a:buFont typeface="Arial" panose="020B0604020202020204" pitchFamily="34" charset="0"/>
              <a:buNone/>
              <a:defRPr sz="1200" b="1" noProof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1" i="0" u="none" strike="noStrike" kern="1200" cap="none" spc="0" normalizeH="0" baseline="0" noProof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7107" name="日期占位符 47106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spcBef>
                <a:spcPct val="50000"/>
              </a:spcBef>
              <a:buFont typeface="Arial" panose="020B0604020202020204" pitchFamily="34" charset="0"/>
              <a:buNone/>
              <a:defRPr sz="1200" b="1" noProof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7108" name="页脚占位符 47107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eaLnBrk="1" hangingPunct="1">
              <a:spcBef>
                <a:spcPct val="50000"/>
              </a:spcBef>
              <a:buFont typeface="Arial" panose="020B0604020202020204" pitchFamily="34" charset="0"/>
              <a:buNone/>
              <a:defRPr sz="1200" b="1" noProof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1" i="0" u="none" strike="noStrike" kern="1200" cap="none" spc="0" normalizeH="0" baseline="0" noProof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7109" name="灯片编号占位符 47108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 eaLnBrk="1" hangingPunct="1">
              <a:spcBef>
                <a:spcPct val="50000"/>
              </a:spcBef>
              <a:buFont typeface="Arial" panose="020B0604020202020204" pitchFamily="34" charset="0"/>
              <a:buNone/>
              <a:defRPr sz="1200" b="1" noProof="1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6C115F9-FF84-42F4-A81C-0690E40CF33C}" type="slidenum">
              <a:rPr kumimoji="0" lang="en-US" altLang="zh-CN" sz="1200" b="1" i="0" u="none" strike="noStrike" kern="1200" cap="none" spc="0" normalizeH="0" baseline="0" noProof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200" b="1" i="0" u="none" strike="noStrike" kern="1200" cap="none" spc="0" normalizeH="0" baseline="0" noProof="1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12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>
            <a:lvl1pPr eaLnBrk="1" hangingPunct="1">
              <a:buFont typeface="Arial" panose="020B0604020202020204" pitchFamily="34" charset="0"/>
              <a:buNone/>
              <a:defRPr sz="1200" b="1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日期占位符 11266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>
            <a:lvl1pPr algn="r" eaLnBrk="1" hangingPunct="1">
              <a:buFont typeface="Arial" panose="020B0604020202020204" pitchFamily="34" charset="0"/>
              <a:buNone/>
              <a:defRPr sz="1200" b="1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幻灯片图像占位符 1126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9" name="文本占位符 11268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11270" name="页脚占位符 1126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b"/>
          <a:lstStyle>
            <a:lvl1pPr eaLnBrk="1" hangingPunct="1">
              <a:buFont typeface="Arial" panose="020B0604020202020204" pitchFamily="34" charset="0"/>
              <a:buNone/>
              <a:defRPr sz="1200" b="1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灯片编号占位符 11270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b"/>
          <a:lstStyle>
            <a:lvl1pPr algn="r" eaLnBrk="1" hangingPunct="1">
              <a:buFont typeface="Arial" panose="020B0604020202020204" pitchFamily="34" charset="0"/>
              <a:buNone/>
              <a:defRPr sz="1200" b="1" noProof="1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9BC4CF-BBB1-46AC-AA43-5324F1D91C18}" type="slidenum">
              <a:rPr kumimoji="0" lang="en-US" altLang="zh-CN" sz="1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189441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</a:cxnLst>
            <a:rect l="0" t="0" r="0" b="0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51" name="组合 189447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2075" name="任意多边形 189448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212895360" y="19069064"/>
                </a:cxn>
                <a:cxn ang="0">
                  <a:pos x="190391823" y="15356128"/>
                </a:cxn>
                <a:cxn ang="0">
                  <a:pos x="149126736" y="10146842"/>
                </a:cxn>
                <a:cxn ang="0">
                  <a:pos x="19031704" y="0"/>
                </a:cxn>
                <a:cxn ang="0">
                  <a:pos x="6138108" y="961355"/>
                </a:cxn>
                <a:cxn ang="0">
                  <a:pos x="0" y="4010436"/>
                </a:cxn>
                <a:cxn ang="0">
                  <a:pos x="7480275" y="7489392"/>
                </a:cxn>
                <a:cxn ang="0">
                  <a:pos x="152827569" y="19757234"/>
                </a:cxn>
                <a:cxn ang="0">
                  <a:pos x="184673414" y="18971656"/>
                </a:cxn>
                <a:cxn ang="0">
                  <a:pos x="210421196" y="19987745"/>
                </a:cxn>
                <a:cxn ang="0">
                  <a:pos x="212895360" y="19069064"/>
                </a:cxn>
                <a:cxn ang="0">
                  <a:pos x="212895360" y="19069064"/>
                </a:cxn>
              </a:cxnLst>
              <a:rect l="0" t="0" r="0" b="0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任意多边形 189449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8819" y="0"/>
                </a:cxn>
                <a:cxn ang="0">
                  <a:pos x="85661" y="6016"/>
                </a:cxn>
                <a:cxn ang="0">
                  <a:pos x="91898" y="7396"/>
                </a:cxn>
                <a:cxn ang="0">
                  <a:pos x="102081" y="9180"/>
                </a:cxn>
                <a:cxn ang="0">
                  <a:pos x="100730" y="9518"/>
                </a:cxn>
                <a:cxn ang="0">
                  <a:pos x="86868" y="9122"/>
                </a:cxn>
                <a:cxn ang="0">
                  <a:pos x="73680" y="9402"/>
                </a:cxn>
                <a:cxn ang="0">
                  <a:pos x="2664" y="3464"/>
                </a:cxn>
                <a:cxn ang="0">
                  <a:pos x="0" y="1740"/>
                </a:cxn>
                <a:cxn ang="0">
                  <a:pos x="2954" y="367"/>
                </a:cxn>
                <a:cxn ang="0">
                  <a:pos x="8819" y="0"/>
                </a:cxn>
                <a:cxn ang="0">
                  <a:pos x="8819" y="0"/>
                </a:cxn>
              </a:cxnLst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任意多边形 189450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904"/>
                </a:cxn>
                <a:cxn ang="0">
                  <a:pos x="61178" y="8981"/>
                </a:cxn>
                <a:cxn ang="0">
                  <a:pos x="62316" y="6421"/>
                </a:cxn>
                <a:cxn ang="0">
                  <a:pos x="69614" y="5076"/>
                </a:cxn>
                <a:cxn ang="0">
                  <a:pos x="5175" y="0"/>
                </a:cxn>
                <a:cxn ang="0">
                  <a:pos x="0" y="1521"/>
                </a:cxn>
                <a:cxn ang="0">
                  <a:pos x="0" y="3904"/>
                </a:cxn>
                <a:cxn ang="0">
                  <a:pos x="0" y="3904"/>
                </a:cxn>
              </a:cxnLst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78" name="组合 189451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2079" name="任意多边形 189452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6975" y="0"/>
                  </a:cxn>
                  <a:cxn ang="0">
                    <a:pos x="2567" y="852"/>
                  </a:cxn>
                  <a:cxn ang="0">
                    <a:pos x="0" y="2223"/>
                  </a:cxn>
                  <a:cxn ang="0">
                    <a:pos x="5075" y="2055"/>
                  </a:cxn>
                  <a:cxn ang="0">
                    <a:pos x="6538" y="1086"/>
                  </a:cxn>
                  <a:cxn ang="0">
                    <a:pos x="9540" y="344"/>
                  </a:cxn>
                  <a:cxn ang="0">
                    <a:pos x="6975" y="0"/>
                  </a:cxn>
                  <a:cxn ang="0">
                    <a:pos x="6975" y="0"/>
                  </a:cxn>
                </a:cxnLst>
                <a:rect l="0" t="0" r="0" b="0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任意多边形 189453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0206" y="0"/>
                  </a:cxn>
                  <a:cxn ang="0">
                    <a:pos x="4127" y="615"/>
                  </a:cxn>
                  <a:cxn ang="0">
                    <a:pos x="0" y="2457"/>
                  </a:cxn>
                  <a:cxn ang="0">
                    <a:pos x="4401" y="4237"/>
                  </a:cxn>
                  <a:cxn ang="0">
                    <a:pos x="77361" y="10235"/>
                  </a:cxn>
                  <a:cxn ang="0">
                    <a:pos x="93078" y="9862"/>
                  </a:cxn>
                  <a:cxn ang="0">
                    <a:pos x="105814" y="10391"/>
                  </a:cxn>
                  <a:cxn ang="0">
                    <a:pos x="110233" y="9551"/>
                  </a:cxn>
                  <a:cxn ang="0">
                    <a:pos x="98308" y="7837"/>
                  </a:cxn>
                  <a:cxn ang="0">
                    <a:pos x="93463" y="6052"/>
                  </a:cxn>
                  <a:cxn ang="0">
                    <a:pos x="89639" y="6223"/>
                  </a:cxn>
                  <a:cxn ang="0">
                    <a:pos x="94182" y="7837"/>
                  </a:cxn>
                  <a:cxn ang="0">
                    <a:pos x="103291" y="9558"/>
                  </a:cxn>
                  <a:cxn ang="0">
                    <a:pos x="92501" y="9293"/>
                  </a:cxn>
                  <a:cxn ang="0">
                    <a:pos x="79778" y="9601"/>
                  </a:cxn>
                  <a:cxn ang="0">
                    <a:pos x="82133" y="7669"/>
                  </a:cxn>
                  <a:cxn ang="0">
                    <a:pos x="87588" y="6353"/>
                  </a:cxn>
                  <a:cxn ang="0">
                    <a:pos x="81202" y="6517"/>
                  </a:cxn>
                  <a:cxn ang="0">
                    <a:pos x="76251" y="7775"/>
                  </a:cxn>
                  <a:cxn ang="0">
                    <a:pos x="74568" y="9343"/>
                  </a:cxn>
                  <a:cxn ang="0">
                    <a:pos x="7012" y="3659"/>
                  </a:cxn>
                  <a:cxn ang="0">
                    <a:pos x="5221" y="2535"/>
                  </a:cxn>
                  <a:cxn ang="0">
                    <a:pos x="6739" y="1128"/>
                  </a:cxn>
                  <a:cxn ang="0">
                    <a:pos x="14181" y="0"/>
                  </a:cxn>
                  <a:cxn ang="0">
                    <a:pos x="10206" y="0"/>
                  </a:cxn>
                  <a:cxn ang="0">
                    <a:pos x="10206" y="0"/>
                  </a:cxn>
                </a:cxnLst>
                <a:rect l="0" t="0" r="0" b="0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1" name="任意多边形 189454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6551" y="0"/>
                  </a:cxn>
                  <a:cxn ang="0">
                    <a:pos x="77869" y="5761"/>
                  </a:cxn>
                  <a:cxn ang="0">
                    <a:pos x="70361" y="5878"/>
                  </a:cxn>
                  <a:cxn ang="0">
                    <a:pos x="0" y="317"/>
                  </a:cxn>
                  <a:cxn ang="0">
                    <a:pos x="6551" y="0"/>
                  </a:cxn>
                  <a:cxn ang="0">
                    <a:pos x="6551" y="0"/>
                  </a:cxn>
                </a:cxnLst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任意多边形 189455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7731" y="0"/>
                  </a:cxn>
                  <a:cxn ang="0">
                    <a:pos x="1266" y="1204"/>
                  </a:cxn>
                  <a:cxn ang="0">
                    <a:pos x="0" y="2593"/>
                  </a:cxn>
                  <a:cxn ang="0">
                    <a:pos x="2218" y="3546"/>
                  </a:cxn>
                  <a:cxn ang="0">
                    <a:pos x="6234" y="3781"/>
                  </a:cxn>
                  <a:cxn ang="0">
                    <a:pos x="5061" y="1731"/>
                  </a:cxn>
                  <a:cxn ang="0">
                    <a:pos x="10634" y="198"/>
                  </a:cxn>
                  <a:cxn ang="0">
                    <a:pos x="7731" y="0"/>
                  </a:cxn>
                  <a:cxn ang="0">
                    <a:pos x="7731" y="0"/>
                  </a:cxn>
                </a:cxnLst>
                <a:rect l="0" t="0" r="0" b="0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任意多边形 189456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909" y="411"/>
                  </a:cxn>
                  <a:cxn ang="0">
                    <a:pos x="10123" y="794"/>
                  </a:cxn>
                  <a:cxn ang="0">
                    <a:pos x="20541" y="1642"/>
                  </a:cxn>
                  <a:cxn ang="0">
                    <a:pos x="27896" y="2911"/>
                  </a:cxn>
                  <a:cxn ang="0">
                    <a:pos x="20665" y="2753"/>
                  </a:cxn>
                  <a:cxn ang="0">
                    <a:pos x="8787" y="1749"/>
                  </a:cxn>
                  <a:cxn ang="0">
                    <a:pos x="3162" y="957"/>
                  </a:cxn>
                  <a:cxn ang="0">
                    <a:pos x="6763" y="1950"/>
                  </a:cxn>
                  <a:cxn ang="0">
                    <a:pos x="17238" y="3227"/>
                  </a:cxn>
                  <a:cxn ang="0">
                    <a:pos x="29526" y="3550"/>
                  </a:cxn>
                  <a:cxn ang="0">
                    <a:pos x="30990" y="2680"/>
                  </a:cxn>
                  <a:cxn ang="0">
                    <a:pos x="24978" y="1441"/>
                  </a:cxn>
                  <a:cxn ang="0">
                    <a:pos x="10763" y="207"/>
                  </a:cxn>
                  <a:cxn ang="0">
                    <a:pos x="0" y="0"/>
                  </a:cxn>
                  <a:cxn ang="0">
                    <a:pos x="909" y="411"/>
                  </a:cxn>
                  <a:cxn ang="0">
                    <a:pos x="909" y="411"/>
                  </a:cxn>
                </a:cxnLst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52" name="组合 189457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2066" name="任意多边形 189458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48" y="6"/>
                </a:cxn>
                <a:cxn ang="0">
                  <a:pos x="44" y="5"/>
                </a:cxn>
                <a:cxn ang="0">
                  <a:pos x="34" y="3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35" y="6"/>
                </a:cxn>
                <a:cxn ang="0">
                  <a:pos x="42" y="6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6"/>
                </a:cxn>
              </a:cxnLst>
              <a:rect l="0" t="0" r="0" b="0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任意多边形 189459"/>
            <p:cNvSpPr/>
            <p:nvPr userDrawn="1"/>
          </p:nvSpPr>
          <p:spPr>
            <a:xfrm rot="7320404">
              <a:off x="4891" y="2920"/>
              <a:ext cx="627" cy="2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任意多边形 189460"/>
            <p:cNvSpPr/>
            <p:nvPr userDrawn="1"/>
          </p:nvSpPr>
          <p:spPr>
            <a:xfrm rot="7320404">
              <a:off x="4997" y="2910"/>
              <a:ext cx="416" cy="2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69" name="组合 189461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70" name="任意多边形 189462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1" name="任意多边形 189463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任意多边形 189464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任意多边形 189465"/>
              <p:cNvSpPr/>
              <p:nvPr userDrawn="1"/>
            </p:nvSpPr>
            <p:spPr>
              <a:xfrm rot="7320404">
                <a:off x="5361" y="2871"/>
                <a:ext cx="63" cy="1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4" name="任意多边形 189466"/>
              <p:cNvSpPr/>
              <p:nvPr userDrawn="1"/>
            </p:nvSpPr>
            <p:spPr>
              <a:xfrm rot="7320404">
                <a:off x="5134" y="2997"/>
                <a:ext cx="193" cy="10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053" name="任意多边形 189467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任意多边形 189468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矩形 189469"/>
          <p:cNvSpPr>
            <a:spLocks noChangeArrowheads="1"/>
          </p:cNvSpPr>
          <p:nvPr/>
        </p:nvSpPr>
        <p:spPr bwMode="auto">
          <a:xfrm>
            <a:off x="0" y="6524625"/>
            <a:ext cx="9144000" cy="3333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78AD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矩形 189470"/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solidFill>
            <a:srgbClr val="578AD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189471"/>
          <p:cNvSpPr>
            <a:spLocks noChangeArrowheads="1"/>
          </p:cNvSpPr>
          <p:nvPr/>
        </p:nvSpPr>
        <p:spPr bwMode="auto">
          <a:xfrm>
            <a:off x="-107950" y="44450"/>
            <a:ext cx="9144000" cy="504825"/>
          </a:xfrm>
          <a:prstGeom prst="rect">
            <a:avLst/>
          </a:prstGeom>
          <a:solidFill>
            <a:srgbClr val="295AA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189472"/>
          <p:cNvSpPr>
            <a:spLocks noChangeArrowheads="1"/>
          </p:cNvSpPr>
          <p:nvPr/>
        </p:nvSpPr>
        <p:spPr bwMode="auto">
          <a:xfrm>
            <a:off x="-252412" y="144463"/>
            <a:ext cx="9144000" cy="404813"/>
          </a:xfrm>
          <a:prstGeom prst="rect">
            <a:avLst/>
          </a:prstGeom>
          <a:solidFill>
            <a:srgbClr val="21498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平行四边形 189473"/>
          <p:cNvSpPr>
            <a:spLocks noChangeArrowheads="1"/>
          </p:cNvSpPr>
          <p:nvPr/>
        </p:nvSpPr>
        <p:spPr bwMode="auto">
          <a:xfrm>
            <a:off x="1465263" y="44450"/>
            <a:ext cx="6202363" cy="504825"/>
          </a:xfrm>
          <a:prstGeom prst="parallelogram">
            <a:avLst>
              <a:gd name="adj" fmla="val 45732"/>
            </a:avLst>
          </a:prstGeom>
          <a:solidFill>
            <a:srgbClr val="CCECFF"/>
          </a:solidFill>
          <a:ln w="9525">
            <a:solidFill>
              <a:srgbClr val="214983"/>
            </a:solidFill>
            <a:miter lim="800000"/>
          </a:ln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189474"/>
          <p:cNvSpPr txBox="1">
            <a:spLocks noChangeArrowheads="1"/>
          </p:cNvSpPr>
          <p:nvPr/>
        </p:nvSpPr>
        <p:spPr bwMode="auto">
          <a:xfrm>
            <a:off x="2482850" y="41275"/>
            <a:ext cx="5329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9933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初三数学第一轮复习</a:t>
            </a:r>
          </a:p>
        </p:txBody>
      </p:sp>
      <p:sp>
        <p:nvSpPr>
          <p:cNvPr id="189443" name="标题 189442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 lvl="0">
              <a:defRPr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189444" name="副标题 189443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3" name="日期占位符 18944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页脚占位符 18944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灯片编号占位符 18944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anchor="t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2323602-508B-4A41-BE99-EABFB2D1C1F5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4" name="日期占位符 188420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8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88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A54F95-F069-409F-918E-B64266B2BD01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4" name="日期占位符 188420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8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88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C5C6BAD-DE61-4544-943A-84202D4F9734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4" name="日期占位符 188420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8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88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F0552ED-C592-4A48-968A-5AB7FC1773BC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4" name="日期占位符 188420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8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88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2CCB9AA-85C9-4128-9D69-505C30DA9929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4" name="日期占位符 188420"/>
          <p:cNvSpPr>
            <a:spLocks noGrp="1"/>
          </p:cNvSpPr>
          <p:nvPr>
            <p:ph type="dt" sz="half" idx="1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8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88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F3DB4D5-3BEE-4023-9025-3AE82A3E5F99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4" name="日期占位符 188420"/>
          <p:cNvSpPr>
            <a:spLocks noGrp="1"/>
          </p:cNvSpPr>
          <p:nvPr>
            <p:ph type="dt" sz="half" idx="1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8421"/>
          <p:cNvSpPr>
            <a:spLocks noGrp="1"/>
          </p:cNvSpPr>
          <p:nvPr>
            <p:ph type="ftr" sz="quarter" idx="1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88422"/>
          <p:cNvSpPr>
            <a:spLocks noGrp="1"/>
          </p:cNvSpPr>
          <p:nvPr>
            <p:ph type="sldNum" sz="quarter" idx="1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96FB34B-8187-4EB9-952F-D6518F07463A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4" name="日期占位符 188420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8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88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2AB9A8A-277E-44E5-8824-2C4871D2107C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188420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8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88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5DDBE34-B6F0-42D8-9713-34CC8270247A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4" name="日期占位符 188420"/>
          <p:cNvSpPr>
            <a:spLocks noGrp="1"/>
          </p:cNvSpPr>
          <p:nvPr>
            <p:ph type="dt" sz="half" idx="1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8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88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9CBF86-6B75-4647-91AA-3B7864AD9C32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4" name="日期占位符 188420"/>
          <p:cNvSpPr>
            <a:spLocks noGrp="1"/>
          </p:cNvSpPr>
          <p:nvPr>
            <p:ph type="dt" sz="half" idx="1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188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188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60B517C-5691-488E-92C3-DE3F644C05EF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188417"/>
          <p:cNvSpPr/>
          <p:nvPr/>
        </p:nvSpPr>
        <p:spPr>
          <a:xfrm rot="-3172564">
            <a:off x="7777163" y="-14287"/>
            <a:ext cx="1162050" cy="20828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" name="标题 188418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文本占位符 188419"/>
          <p:cNvSpPr>
            <a:spLocks noGrp="1"/>
          </p:cNvSpPr>
          <p:nvPr>
            <p:ph type="body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88421" name="日期占位符 188420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b="1" noProof="1">
                <a:latin typeface="Comic Sans MS" panose="030F0702030302020204" pitchFamily="66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8422" name="页脚占位符 188421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b="1" noProof="1">
                <a:latin typeface="Comic Sans MS" panose="030F0702030302020204" pitchFamily="66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8423" name="灯片编号占位符 188422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400" b="1" noProof="1">
                <a:latin typeface="Comic Sans MS" panose="030F0702030302020204" pitchFamily="66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5559396-F625-4E67-AD63-D64062FF1E76}" type="slidenum">
              <a:rPr kumimoji="0" lang="en-US" altLang="zh-CN" sz="1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矩形 188468"/>
          <p:cNvSpPr>
            <a:spLocks noChangeArrowheads="1"/>
          </p:cNvSpPr>
          <p:nvPr/>
        </p:nvSpPr>
        <p:spPr bwMode="auto">
          <a:xfrm>
            <a:off x="0" y="6524625"/>
            <a:ext cx="9144000" cy="3333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578AD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 dir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组合 7"/>
          <p:cNvGrpSpPr/>
          <p:nvPr/>
        </p:nvGrpSpPr>
        <p:grpSpPr>
          <a:xfrm>
            <a:off x="2195513" y="1341438"/>
            <a:ext cx="4537075" cy="2600325"/>
            <a:chOff x="3708400" y="2781300"/>
            <a:chExt cx="4537075" cy="2599652"/>
          </a:xfrm>
        </p:grpSpPr>
        <p:pic>
          <p:nvPicPr>
            <p:cNvPr id="15364" name="Picture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08400" y="2781300"/>
              <a:ext cx="4537075" cy="24749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5883275" y="2859068"/>
              <a:ext cx="1223963" cy="10808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5366" name="图片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73048" y="4980902"/>
              <a:ext cx="609600" cy="400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7" name="图片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34998" y="5079624"/>
              <a:ext cx="495300" cy="2952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2900680" y="973455"/>
            <a:ext cx="39833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线段和最短问题</a:t>
            </a:r>
          </a:p>
        </p:txBody>
      </p:sp>
    </p:spTree>
  </p:cSld>
  <p:clrMapOvr>
    <a:masterClrMapping/>
  </p:clrMapOvr>
  <p:transition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0113" y="1628775"/>
            <a:ext cx="7559675" cy="1385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请同学们以圆为背景编制一道含将军饮马模型的问题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。（写出你编的题，在小组内讨论后进行展示）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79" name="Rectangle 4"/>
          <p:cNvSpPr/>
          <p:nvPr/>
        </p:nvSpPr>
        <p:spPr>
          <a:xfrm>
            <a:off x="1690688" y="2981325"/>
            <a:ext cx="480218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MN</a:t>
            </a:r>
            <a:r>
              <a:rPr lang="zh-CN" altLang="en-US" sz="2800" b="1" dirty="0">
                <a:latin typeface="Times New Roman" panose="02020603050405020304" pitchFamily="18" charset="0"/>
              </a:rPr>
              <a:t>是半径为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的⊙</a:t>
            </a:r>
            <a:r>
              <a:rPr lang="en-US" altLang="zh-CN" sz="2800" b="1" dirty="0">
                <a:latin typeface="Times New Roman" panose="02020603050405020304" pitchFamily="18" charset="0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</a:rPr>
              <a:t>的直径，</a:t>
            </a:r>
          </a:p>
        </p:txBody>
      </p:sp>
      <p:grpSp>
        <p:nvGrpSpPr>
          <p:cNvPr id="24580" name="组合 4"/>
          <p:cNvGrpSpPr/>
          <p:nvPr/>
        </p:nvGrpSpPr>
        <p:grpSpPr>
          <a:xfrm>
            <a:off x="1316038" y="3771900"/>
            <a:ext cx="3097212" cy="2160588"/>
            <a:chOff x="611188" y="3068638"/>
            <a:chExt cx="3097212" cy="2160587"/>
          </a:xfrm>
        </p:grpSpPr>
        <p:sp>
          <p:nvSpPr>
            <p:cNvPr id="24582" name="Oval 5"/>
            <p:cNvSpPr/>
            <p:nvPr/>
          </p:nvSpPr>
          <p:spPr>
            <a:xfrm>
              <a:off x="1042988" y="3068638"/>
              <a:ext cx="2160587" cy="2160587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24583" name="Line 6"/>
            <p:cNvSpPr/>
            <p:nvPr/>
          </p:nvSpPr>
          <p:spPr>
            <a:xfrm>
              <a:off x="1042988" y="4221163"/>
              <a:ext cx="216058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4" name="Oval 7"/>
            <p:cNvSpPr/>
            <p:nvPr/>
          </p:nvSpPr>
          <p:spPr>
            <a:xfrm flipH="1">
              <a:off x="2124075" y="4178300"/>
              <a:ext cx="69850" cy="79375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24585" name="Text Box 8"/>
            <p:cNvSpPr txBox="1"/>
            <p:nvPr/>
          </p:nvSpPr>
          <p:spPr>
            <a:xfrm>
              <a:off x="611188" y="4005263"/>
              <a:ext cx="576262" cy="366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latin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4586" name="Text Box 9"/>
            <p:cNvSpPr txBox="1"/>
            <p:nvPr/>
          </p:nvSpPr>
          <p:spPr>
            <a:xfrm>
              <a:off x="3132138" y="4076700"/>
              <a:ext cx="576262" cy="3667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50000"/>
                </a:spcBef>
                <a:buNone/>
              </a:pPr>
              <a:r>
                <a:rPr lang="en-US" altLang="zh-CN" sz="1800" b="1" dirty="0">
                  <a:latin typeface="Times New Roman" panose="02020603050405020304" pitchFamily="18" charset="0"/>
                </a:rPr>
                <a:t>N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179511" y="487998"/>
            <a:ext cx="227177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试一试</a:t>
            </a:r>
          </a:p>
        </p:txBody>
      </p:sp>
    </p:spTree>
  </p:cSld>
  <p:clrMapOvr>
    <a:masterClrMapping/>
  </p:clrMapOvr>
  <p:transition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/>
          <p:nvPr/>
        </p:nvSpPr>
        <p:spPr>
          <a:xfrm>
            <a:off x="1187450" y="1628775"/>
            <a:ext cx="72009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一牧人要从点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营地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出发，到草地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喂马，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再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带马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到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小河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PQ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边给马饮水，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再返回营地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试问：牧人应走怎样的路线才能使整个路程最短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请画出最短路径。</a:t>
            </a:r>
          </a:p>
        </p:txBody>
      </p:sp>
      <p:grpSp>
        <p:nvGrpSpPr>
          <p:cNvPr id="25603" name="Group 8"/>
          <p:cNvGrpSpPr/>
          <p:nvPr/>
        </p:nvGrpSpPr>
        <p:grpSpPr>
          <a:xfrm>
            <a:off x="3203575" y="3357563"/>
            <a:ext cx="4229100" cy="2754312"/>
            <a:chOff x="2018" y="2115"/>
            <a:chExt cx="2664" cy="1735"/>
          </a:xfrm>
        </p:grpSpPr>
        <p:pic>
          <p:nvPicPr>
            <p:cNvPr id="25606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18" y="2115"/>
              <a:ext cx="2664" cy="17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7" name="Rectangle 7"/>
            <p:cNvSpPr/>
            <p:nvPr/>
          </p:nvSpPr>
          <p:spPr>
            <a:xfrm>
              <a:off x="4195" y="2976"/>
              <a:ext cx="453" cy="27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79511" y="522288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想一想</a:t>
            </a:r>
          </a:p>
        </p:txBody>
      </p:sp>
      <p:sp>
        <p:nvSpPr>
          <p:cNvPr id="2" name="动作按钮: 前进或下一项 1">
            <a:hlinkClick r:id="rId3" action="ppaction://hlinksldjump" highlightClick="1"/>
          </p:cNvPr>
          <p:cNvSpPr/>
          <p:nvPr/>
        </p:nvSpPr>
        <p:spPr>
          <a:xfrm>
            <a:off x="7740650" y="6111875"/>
            <a:ext cx="719138" cy="4127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3" y="4005263"/>
            <a:ext cx="3679825" cy="214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330325" y="1844675"/>
            <a:ext cx="6624638" cy="1385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6700" algn="l"/>
              </a:tabLst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如图，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是直线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同侧的两定点，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6700" algn="l"/>
              </a:tabLst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定长线段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PQ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en-US" altLang="zh-CN" sz="28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上平行移动，问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PQ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移动到什么位置时，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AP+PQ+QB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的长最短？</a:t>
            </a:r>
          </a:p>
        </p:txBody>
      </p:sp>
      <p:sp>
        <p:nvSpPr>
          <p:cNvPr id="5" name="矩形 4"/>
          <p:cNvSpPr/>
          <p:nvPr/>
        </p:nvSpPr>
        <p:spPr>
          <a:xfrm>
            <a:off x="179512" y="692696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议一议</a:t>
            </a:r>
          </a:p>
        </p:txBody>
      </p:sp>
    </p:spTree>
  </p:cSld>
  <p:clrMapOvr>
    <a:masterClrMapping/>
  </p:clrMapOvr>
  <p:transition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/>
          <p:nvPr/>
        </p:nvSpPr>
        <p:spPr>
          <a:xfrm>
            <a:off x="395288" y="1714500"/>
            <a:ext cx="7991475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2016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年河北）</a:t>
            </a:r>
            <a:r>
              <a:rPr lang="zh-CN" altLang="en-US" sz="2400" b="1" dirty="0">
                <a:latin typeface="Times New Roman" panose="02020603050405020304" pitchFamily="18" charset="0"/>
              </a:rPr>
              <a:t>如图，等边</a:t>
            </a:r>
            <a:r>
              <a:rPr lang="zh-CN" altLang="en-US" sz="2400" b="1" dirty="0">
                <a:latin typeface="宋体" panose="02010600030101010101" pitchFamily="2" charset="-122"/>
              </a:rPr>
              <a:t>△</a:t>
            </a:r>
            <a:r>
              <a:rPr lang="en-US" altLang="zh-CN" sz="2400" b="1" dirty="0">
                <a:latin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</a:rPr>
              <a:t>的边长为</a:t>
            </a:r>
            <a:r>
              <a:rPr lang="en-US" altLang="zh-CN" sz="2400" b="1" dirty="0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</a:rPr>
              <a:t>AD</a:t>
            </a:r>
            <a:r>
              <a:rPr lang="zh-CN" altLang="en-US" sz="2400" b="1" dirty="0">
                <a:latin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Times New Roman" panose="02020603050405020304" pitchFamily="18" charset="0"/>
              </a:rPr>
              <a:t>边上的中线，</a:t>
            </a:r>
            <a:r>
              <a:rPr lang="en-US" altLang="zh-CN" sz="2400" b="1" dirty="0">
                <a:latin typeface="Times New Roman" panose="02020603050405020304" pitchFamily="18" charset="0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Times New Roman" panose="02020603050405020304" pitchFamily="18" charset="0"/>
              </a:rPr>
              <a:t>AD</a:t>
            </a:r>
            <a:r>
              <a:rPr lang="zh-CN" altLang="en-US" sz="2400" b="1" dirty="0">
                <a:latin typeface="Times New Roman" panose="02020603050405020304" pitchFamily="18" charset="0"/>
              </a:rPr>
              <a:t>边上的动点，</a:t>
            </a:r>
            <a:r>
              <a:rPr lang="en-US" altLang="zh-CN" sz="2400" b="1" dirty="0">
                <a:latin typeface="Times New Roman" panose="02020603050405020304" pitchFamily="18" charset="0"/>
              </a:rPr>
              <a:t>E</a:t>
            </a:r>
            <a:r>
              <a:rPr lang="zh-CN" altLang="en-US" sz="2400" b="1" dirty="0">
                <a:latin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Times New Roman" panose="02020603050405020304" pitchFamily="18" charset="0"/>
              </a:rPr>
              <a:t>的中点，当</a:t>
            </a:r>
            <a:r>
              <a:rPr lang="en-US" altLang="zh-CN" sz="2400" b="1" dirty="0">
                <a:latin typeface="Times New Roman" panose="02020603050405020304" pitchFamily="18" charset="0"/>
              </a:rPr>
              <a:t>EF</a:t>
            </a:r>
            <a:r>
              <a:rPr lang="en-US" altLang="zh-CN" sz="2400" b="1" dirty="0">
                <a:latin typeface="宋体" panose="02010600030101010101" pitchFamily="2" charset="-122"/>
              </a:rPr>
              <a:t>+</a:t>
            </a:r>
            <a:r>
              <a:rPr lang="en-US" altLang="zh-CN" sz="2400" b="1" dirty="0">
                <a:latin typeface="Times New Roman" panose="02020603050405020304" pitchFamily="18" charset="0"/>
              </a:rPr>
              <a:t>CF</a:t>
            </a:r>
            <a:r>
              <a:rPr lang="zh-CN" altLang="en-US" sz="2400" b="1" dirty="0">
                <a:latin typeface="Times New Roman" panose="02020603050405020304" pitchFamily="18" charset="0"/>
              </a:rPr>
              <a:t>取得最小值时，则</a:t>
            </a:r>
            <a:r>
              <a:rPr lang="zh-CN" altLang="en-US" sz="2400" b="1" dirty="0">
                <a:latin typeface="宋体" panose="02010600030101010101" pitchFamily="2" charset="-122"/>
              </a:rPr>
              <a:t>∠</a:t>
            </a:r>
            <a:r>
              <a:rPr lang="en-US" altLang="zh-CN" sz="2400" b="1" dirty="0">
                <a:latin typeface="Times New Roman" panose="02020603050405020304" pitchFamily="18" charset="0"/>
              </a:rPr>
              <a:t>ECF</a:t>
            </a:r>
            <a:r>
              <a:rPr lang="zh-CN" altLang="en-US" sz="2400" b="1" dirty="0">
                <a:latin typeface="Times New Roman" panose="02020603050405020304" pitchFamily="18" charset="0"/>
              </a:rPr>
              <a:t>的度数为（　　）</a:t>
            </a:r>
            <a:endParaRPr lang="zh-CN" altLang="en-US" sz="1200" b="1" dirty="0">
              <a:latin typeface="Times New Roman" panose="02020603050405020304" pitchFamily="18" charset="0"/>
            </a:endParaRPr>
          </a:p>
        </p:txBody>
      </p:sp>
      <p:pic>
        <p:nvPicPr>
          <p:cNvPr id="27651" name="图片24" descr="菁优网：http://www.jyeoo.com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413" y="3573463"/>
            <a:ext cx="2600325" cy="2252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Rectangle 3"/>
          <p:cNvSpPr/>
          <p:nvPr/>
        </p:nvSpPr>
        <p:spPr>
          <a:xfrm>
            <a:off x="755650" y="3133725"/>
            <a:ext cx="6983413" cy="461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 dirty="0"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</a:rPr>
              <a:t>15°	B</a:t>
            </a:r>
            <a:r>
              <a:rPr lang="zh-CN" altLang="en-US" sz="2400" b="1" dirty="0">
                <a:latin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</a:rPr>
              <a:t>22.5°	C</a:t>
            </a:r>
            <a:r>
              <a:rPr lang="zh-CN" altLang="en-US" sz="2400" b="1" dirty="0">
                <a:latin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</a:rPr>
              <a:t>30°	D</a:t>
            </a:r>
            <a:r>
              <a:rPr lang="zh-CN" altLang="en-US" sz="2400" b="1" dirty="0">
                <a:latin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</a:rPr>
              <a:t>45°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8531" y="533698"/>
            <a:ext cx="22717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看一看</a:t>
            </a:r>
          </a:p>
        </p:txBody>
      </p:sp>
    </p:spTree>
  </p:cSld>
  <p:clrMapOvr>
    <a:masterClrMapping/>
  </p:clrMapOvr>
  <p:transition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/>
          <p:nvPr/>
        </p:nvSpPr>
        <p:spPr>
          <a:xfrm>
            <a:off x="468313" y="1700213"/>
            <a:ext cx="8353425" cy="2000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2014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资阳）</a:t>
            </a:r>
            <a:r>
              <a:rPr lang="en-US" altLang="zh-CN" sz="2800" b="1" dirty="0">
                <a:latin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．如图，在边长为</a:t>
            </a:r>
            <a:r>
              <a:rPr lang="en-US" altLang="zh-CN" sz="2800" b="1" dirty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的正方形</a:t>
            </a:r>
            <a:r>
              <a:rPr lang="en-US" altLang="zh-CN" sz="2800" b="1" dirty="0">
                <a:latin typeface="Times New Roman" panose="02020603050405020304" pitchFamily="18" charset="0"/>
              </a:rPr>
              <a:t>ABCD</a:t>
            </a:r>
            <a:r>
              <a:rPr lang="zh-CN" altLang="en-US" sz="2800" b="1" dirty="0">
                <a:latin typeface="Times New Roman" panose="02020603050405020304" pitchFamily="18" charset="0"/>
              </a:rPr>
              <a:t>中，</a:t>
            </a:r>
            <a:r>
              <a:rPr lang="en-US" altLang="zh-CN" sz="2800" b="1" dirty="0">
                <a:latin typeface="Times New Roman" panose="02020603050405020304" pitchFamily="18" charset="0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</a:rPr>
              <a:t>边上的一点，且</a:t>
            </a:r>
            <a:r>
              <a:rPr lang="en-US" altLang="zh-CN" sz="2800" b="1" dirty="0">
                <a:latin typeface="Times New Roman" panose="02020603050405020304" pitchFamily="18" charset="0"/>
              </a:rPr>
              <a:t>AE=3</a:t>
            </a:r>
            <a:r>
              <a:rPr lang="zh-CN" altLang="en-US" sz="2800" b="1" dirty="0">
                <a:latin typeface="Times New Roman" panose="02020603050405020304" pitchFamily="18" charset="0"/>
              </a:rPr>
              <a:t>，点</a:t>
            </a:r>
            <a:r>
              <a:rPr lang="en-US" altLang="zh-CN" sz="2800" b="1" dirty="0">
                <a:latin typeface="Times New Roman" panose="02020603050405020304" pitchFamily="18" charset="0"/>
              </a:rPr>
              <a:t>Q</a:t>
            </a:r>
            <a:r>
              <a:rPr lang="zh-CN" altLang="en-US" sz="2800" b="1" dirty="0">
                <a:latin typeface="Times New Roman" panose="02020603050405020304" pitchFamily="18" charset="0"/>
              </a:rPr>
              <a:t>为对角线</a:t>
            </a:r>
            <a:r>
              <a:rPr lang="en-US" altLang="zh-CN" sz="2800" b="1" dirty="0">
                <a:latin typeface="Times New Roman" panose="02020603050405020304" pitchFamily="18" charset="0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</a:rPr>
              <a:t>上的动点，则</a:t>
            </a:r>
            <a:r>
              <a:rPr lang="zh-CN" altLang="en-US" sz="2800" b="1" dirty="0">
                <a:latin typeface="宋体" panose="02010600030101010101" pitchFamily="2" charset="-122"/>
              </a:rPr>
              <a:t>△</a:t>
            </a:r>
            <a:r>
              <a:rPr lang="en-US" altLang="zh-CN" sz="2800" b="1" dirty="0">
                <a:latin typeface="Times New Roman" panose="02020603050405020304" pitchFamily="18" charset="0"/>
              </a:rPr>
              <a:t>BEQ</a:t>
            </a:r>
            <a:r>
              <a:rPr lang="zh-CN" altLang="en-US" sz="2800" b="1" dirty="0">
                <a:latin typeface="Times New Roman" panose="02020603050405020304" pitchFamily="18" charset="0"/>
              </a:rPr>
              <a:t>周长的最小值为</a:t>
            </a:r>
            <a:r>
              <a:rPr lang="zh-CN" altLang="en-US" sz="2800" b="1" u="sng" dirty="0">
                <a:latin typeface="Times New Roman" panose="02020603050405020304" pitchFamily="18" charset="0"/>
              </a:rPr>
              <a:t>　　</a:t>
            </a:r>
            <a:r>
              <a:rPr lang="zh-CN" altLang="en-US" sz="2800" b="1" dirty="0">
                <a:latin typeface="Times New Roman" panose="02020603050405020304" pitchFamily="18" charset="0"/>
              </a:rPr>
              <a:t>．</a:t>
            </a:r>
            <a:endParaRPr lang="zh-CN" altLang="en-US" sz="1400" b="1" dirty="0">
              <a:latin typeface="Times New Roman" panose="02020603050405020304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pic>
        <p:nvPicPr>
          <p:cNvPr id="28675" name="图片24" descr="菁优网：http://www.jyeoo.com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263" y="3686175"/>
            <a:ext cx="2376487" cy="250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38531" y="533698"/>
            <a:ext cx="22717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看一看</a:t>
            </a:r>
          </a:p>
        </p:txBody>
      </p:sp>
    </p:spTree>
  </p:cSld>
  <p:clrMapOvr>
    <a:masterClrMapping/>
  </p:clrMapOvr>
  <p:transition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24" descr="菁优网：http://www.jyeoo.com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00725" y="3284538"/>
            <a:ext cx="2663825" cy="184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Rectangle 4"/>
          <p:cNvSpPr/>
          <p:nvPr/>
        </p:nvSpPr>
        <p:spPr>
          <a:xfrm>
            <a:off x="395288" y="1597025"/>
            <a:ext cx="8280400" cy="1384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2015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台州）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．如图，菱形</a:t>
            </a:r>
            <a:r>
              <a:rPr lang="en-US" altLang="zh-CN" sz="2800" b="1" dirty="0">
                <a:latin typeface="Times New Roman" panose="02020603050405020304" pitchFamily="18" charset="0"/>
              </a:rPr>
              <a:t>ABCD</a:t>
            </a:r>
            <a:r>
              <a:rPr lang="zh-CN" altLang="en-US" sz="2800" b="1" dirty="0">
                <a:latin typeface="Times New Roman" panose="02020603050405020304" pitchFamily="18" charset="0"/>
              </a:rPr>
              <a:t>中，</a:t>
            </a:r>
            <a:r>
              <a:rPr lang="en-US" altLang="zh-CN" sz="2800" b="1" dirty="0">
                <a:latin typeface="Times New Roman" panose="02020603050405020304" pitchFamily="18" charset="0"/>
              </a:rPr>
              <a:t>AB=2</a:t>
            </a:r>
            <a:r>
              <a:rPr lang="zh-CN" altLang="en-US" sz="2800" b="1" dirty="0">
                <a:latin typeface="Times New Roman" panose="02020603050405020304" pitchFamily="18" charset="0"/>
              </a:rPr>
              <a:t>，点</a:t>
            </a:r>
            <a:r>
              <a:rPr lang="en-US" altLang="zh-CN" sz="2800" b="1" dirty="0">
                <a:latin typeface="Times New Roman" panose="02020603050405020304" pitchFamily="18" charset="0"/>
              </a:rPr>
              <a:t>P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Q</a:t>
            </a:r>
            <a:r>
              <a:rPr lang="zh-CN" altLang="en-US" sz="2800" b="1" dirty="0">
                <a:latin typeface="Times New Roman" panose="02020603050405020304" pitchFamily="18" charset="0"/>
              </a:rPr>
              <a:t>分别为</a:t>
            </a:r>
            <a:r>
              <a:rPr lang="en-US" altLang="zh-CN" sz="2800" b="1" dirty="0">
                <a:latin typeface="Times New Roman" panose="02020603050405020304" pitchFamily="18" charset="0"/>
              </a:rPr>
              <a:t>BC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</a:rPr>
              <a:t>边的中点，</a:t>
            </a:r>
            <a:r>
              <a:rPr lang="en-US" altLang="zh-CN" sz="2800" b="1" dirty="0">
                <a:latin typeface="Times New Roman" panose="02020603050405020304" pitchFamily="18" charset="0"/>
              </a:rPr>
              <a:t>K</a:t>
            </a:r>
            <a:r>
              <a:rPr lang="zh-CN" altLang="en-US" sz="2800" b="1" dirty="0">
                <a:latin typeface="Times New Roman" panose="02020603050405020304" pitchFamily="18" charset="0"/>
              </a:rPr>
              <a:t>为对角线</a:t>
            </a:r>
            <a:r>
              <a:rPr lang="en-US" altLang="zh-CN" sz="2800" b="1" dirty="0">
                <a:latin typeface="Times New Roman" panose="02020603050405020304" pitchFamily="18" charset="0"/>
              </a:rPr>
              <a:t>BD</a:t>
            </a:r>
            <a:r>
              <a:rPr lang="zh-CN" altLang="en-US" sz="2800" b="1" dirty="0">
                <a:latin typeface="Times New Roman" panose="02020603050405020304" pitchFamily="18" charset="0"/>
              </a:rPr>
              <a:t>上的任意一点，则</a:t>
            </a:r>
            <a:r>
              <a:rPr lang="en-US" altLang="zh-CN" sz="2800" b="1" dirty="0">
                <a:latin typeface="Times New Roman" panose="02020603050405020304" pitchFamily="18" charset="0"/>
              </a:rPr>
              <a:t>PK</a:t>
            </a:r>
            <a:r>
              <a:rPr lang="en-US" altLang="zh-CN" sz="2800" b="1" dirty="0">
                <a:latin typeface="宋体" panose="02010600030101010101" pitchFamily="2" charset="-122"/>
              </a:rPr>
              <a:t>+</a:t>
            </a:r>
            <a:r>
              <a:rPr lang="en-US" altLang="zh-CN" sz="2800" b="1" dirty="0">
                <a:latin typeface="Times New Roman" panose="02020603050405020304" pitchFamily="18" charset="0"/>
              </a:rPr>
              <a:t>QK</a:t>
            </a:r>
            <a:r>
              <a:rPr lang="zh-CN" altLang="en-US" sz="2800" b="1" dirty="0">
                <a:latin typeface="Times New Roman" panose="02020603050405020304" pitchFamily="18" charset="0"/>
              </a:rPr>
              <a:t>的最小值为（   ）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pic>
        <p:nvPicPr>
          <p:cNvPr id="29700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0113" y="3429000"/>
            <a:ext cx="4900612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38531" y="533698"/>
            <a:ext cx="22717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看一看</a:t>
            </a:r>
          </a:p>
        </p:txBody>
      </p:sp>
    </p:spTree>
  </p:cSld>
  <p:clrMapOvr>
    <a:masterClrMapping/>
  </p:clrMapOvr>
  <p:transition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84213" y="1423988"/>
            <a:ext cx="74168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矩形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OABC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在平面直角坐标系中的位置如图所示，点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的坐标为（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3,4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），点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OA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的中的，点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AB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上，当△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CDE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的周长最小时，点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的坐标为</a:t>
            </a: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）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23" name="图片 11"/>
          <p:cNvPicPr>
            <a:picLocks noChangeAspect="1"/>
          </p:cNvPicPr>
          <p:nvPr/>
        </p:nvPicPr>
        <p:blipFill>
          <a:blip r:embed="rId2" cstate="print"/>
          <a:srcRect t="18539"/>
          <a:stretch>
            <a:fillRect/>
          </a:stretch>
        </p:blipFill>
        <p:spPr>
          <a:xfrm>
            <a:off x="685800" y="3357563"/>
            <a:ext cx="7427913" cy="574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11" descr=" "/>
          <p:cNvPicPr>
            <a:picLocks noChangeAspect="1"/>
          </p:cNvPicPr>
          <p:nvPr/>
        </p:nvPicPr>
        <p:blipFill>
          <a:blip r:embed="rId3" cstate="print"/>
          <a:srcRect l="32446" r="33910" b="10548"/>
          <a:stretch>
            <a:fillRect/>
          </a:stretch>
        </p:blipFill>
        <p:spPr>
          <a:xfrm>
            <a:off x="4716463" y="4049713"/>
            <a:ext cx="2895600" cy="2433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38531" y="533698"/>
            <a:ext cx="22717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看一看</a:t>
            </a:r>
          </a:p>
        </p:txBody>
      </p:sp>
    </p:spTree>
  </p:cSld>
  <p:clrMapOvr>
    <a:masterClrMapping/>
  </p:clrMapOvr>
  <p:transition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7325" y="1052513"/>
            <a:ext cx="7920038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2013</a:t>
            </a:r>
            <a:r>
              <a:rPr kumimoji="0" lang="zh-CN" altLang="en-US" sz="1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年日照）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问题背景：</a:t>
            </a:r>
            <a:endParaRPr kumimoji="0" lang="zh-CN" altLang="zh-CN" sz="1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如图（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），点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在直线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的同侧，要在直线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上找一点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，使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AC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与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BC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的距离之和最小，我们可以作出点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关于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的对称点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B′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，连接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AB′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与直线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交于点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，则点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即为所求．</a:t>
            </a:r>
            <a:endParaRPr kumimoji="0" lang="zh-CN" altLang="zh-CN" sz="1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747" name="图片24" descr="菁优网：http://www.jyeoo.com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4075" y="2484438"/>
            <a:ext cx="5256213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79388" y="3917950"/>
            <a:ext cx="8640763" cy="2586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）实践运用：</a:t>
            </a:r>
            <a:endParaRPr kumimoji="0" lang="zh-CN" altLang="zh-CN" sz="1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如图（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），已知，⊙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的直径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CD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，点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在⊙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上，∠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ACD=30°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为弧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AD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的中点，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为直径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CD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上一动点，则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BP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+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AP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的最小值为</a:t>
            </a:r>
            <a:r>
              <a:rPr kumimoji="0" lang="zh-CN" altLang="zh-CN" sz="1800" b="1" i="0" u="sng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．</a:t>
            </a:r>
            <a:endParaRPr kumimoji="0" lang="zh-CN" altLang="zh-CN" sz="1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）知识拓展：</a:t>
            </a:r>
            <a:endParaRPr kumimoji="0" lang="zh-CN" altLang="zh-CN" sz="1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如图（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），在</a:t>
            </a:r>
            <a:r>
              <a:rPr kumimoji="0" lang="en-US" altLang="zh-CN" sz="1800" b="1" i="0" u="none" strike="noStrike" kern="1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Rt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△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ABC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中，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AB=10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，∠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BAC=45°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，∠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BAC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的平分线交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BC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于点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F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分别是线段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AD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AB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上的动点，求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BE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+</a:t>
            </a:r>
            <a:r>
              <a:rPr kumimoji="0" lang="en-US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EF</a:t>
            </a:r>
            <a:r>
              <a:rPr kumimoji="0" lang="zh-CN" altLang="zh-CN" sz="1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的最小值，并写出解答过程．</a:t>
            </a:r>
            <a:endParaRPr kumimoji="0" lang="zh-CN" altLang="zh-CN" sz="1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83" y="128885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看一看</a:t>
            </a:r>
          </a:p>
        </p:txBody>
      </p:sp>
      <p:sp>
        <p:nvSpPr>
          <p:cNvPr id="2" name="动作按钮: 前进或下一项 1">
            <a:hlinkClick r:id="" action="ppaction://hlinkshowjump?jump=lastslide" highlightClick="1"/>
          </p:cNvPr>
          <p:cNvSpPr/>
          <p:nvPr/>
        </p:nvSpPr>
        <p:spPr>
          <a:xfrm>
            <a:off x="8107363" y="6237288"/>
            <a:ext cx="712788" cy="3603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"/>
          <p:cNvSpPr txBox="1"/>
          <p:nvPr/>
        </p:nvSpPr>
        <p:spPr>
          <a:xfrm>
            <a:off x="2051050" y="2924175"/>
            <a:ext cx="6842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今天你学到了什么？</a:t>
            </a:r>
          </a:p>
        </p:txBody>
      </p:sp>
      <p:sp>
        <p:nvSpPr>
          <p:cNvPr id="3" name="矩形 2"/>
          <p:cNvSpPr/>
          <p:nvPr/>
        </p:nvSpPr>
        <p:spPr>
          <a:xfrm>
            <a:off x="25182" y="476672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思一思</a:t>
            </a:r>
          </a:p>
        </p:txBody>
      </p:sp>
    </p:spTree>
  </p:cSld>
  <p:clrMapOvr>
    <a:masterClrMapping/>
  </p:clrMapOvr>
  <p:transition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00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</p:pic>
      <p:grpSp>
        <p:nvGrpSpPr>
          <p:cNvPr id="4" name="Group 3"/>
          <p:cNvGrpSpPr/>
          <p:nvPr/>
        </p:nvGrpSpPr>
        <p:grpSpPr>
          <a:xfrm>
            <a:off x="685800" y="685800"/>
            <a:ext cx="7777163" cy="5327650"/>
            <a:chOff x="865" y="194"/>
            <a:chExt cx="3648" cy="2828"/>
          </a:xfrm>
        </p:grpSpPr>
        <p:pic>
          <p:nvPicPr>
            <p:cNvPr id="33797" name="Picture 4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5" y="785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8" name="Picture 5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97" y="1667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Picture 6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20" y="2300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0" name="Picture 7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29" y="996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1" name="Picture 8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13" y="532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2" name="Picture 9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5" y="447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3" name="Picture 10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53" y="321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4" name="Picture 11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6" y="574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5" name="Picture 12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8" y="1291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6" name="Picture 13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22" y="2160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7" name="Picture 14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11" y="1962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8" name="Picture 15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80" y="447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9" name="Picture 16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49" y="194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10" name="Picture 17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40" y="785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11" name="Picture 18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84" y="2173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12" name="Picture 19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30" y="1797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13" name="Picture 20" descr="{E28997A5-C1E1-11D8-B235-00E04C75978D}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48" y="1434"/>
              <a:ext cx="684" cy="72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3796" name="Rectangle 23"/>
          <p:cNvSpPr/>
          <p:nvPr/>
        </p:nvSpPr>
        <p:spPr>
          <a:xfrm>
            <a:off x="1295400" y="381000"/>
            <a:ext cx="6840538" cy="1223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buClr>
                <a:srgbClr val="FF9900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6000" b="1" dirty="0">
                <a:solidFill>
                  <a:srgbClr val="FFFF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谢谢各位专家指导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476672"/>
            <a:ext cx="3385307" cy="85218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你知道吗？</a:t>
            </a:r>
          </a:p>
        </p:txBody>
      </p:sp>
      <p:sp>
        <p:nvSpPr>
          <p:cNvPr id="2" name="矩形 1"/>
          <p:cNvSpPr/>
          <p:nvPr/>
        </p:nvSpPr>
        <p:spPr>
          <a:xfrm>
            <a:off x="6350" y="1292225"/>
            <a:ext cx="804037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传说亚历山大城有一位精通数学和物理的学者，名叫海伦．一天，一位罗马将军专程去拜访他，向他请教一个百思不得其解的问题．</a:t>
            </a: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将军每天从军营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出发，先到河边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处饮马，然后再去河岸同侧的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地军营视察，应该怎样走才能使路程最短？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/>
          <p:nvPr/>
        </p:nvSpPr>
        <p:spPr>
          <a:xfrm>
            <a:off x="1187450" y="1628775"/>
            <a:ext cx="76327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一牧人要从点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营地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出发，到草地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喂马，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再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带马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到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小河边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PQ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给马饮水，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再返回营地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试问：牧人应走怎样的路线才能使整个路程最短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请画出最短路径。</a:t>
            </a:r>
          </a:p>
        </p:txBody>
      </p:sp>
      <p:grpSp>
        <p:nvGrpSpPr>
          <p:cNvPr id="34819" name="Group 8"/>
          <p:cNvGrpSpPr/>
          <p:nvPr/>
        </p:nvGrpSpPr>
        <p:grpSpPr>
          <a:xfrm>
            <a:off x="3203575" y="3357563"/>
            <a:ext cx="4229100" cy="2754312"/>
            <a:chOff x="2018" y="2115"/>
            <a:chExt cx="2664" cy="1735"/>
          </a:xfrm>
        </p:grpSpPr>
        <p:pic>
          <p:nvPicPr>
            <p:cNvPr id="34823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18" y="2115"/>
              <a:ext cx="2664" cy="17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4" name="Rectangle 7"/>
            <p:cNvSpPr/>
            <p:nvPr/>
          </p:nvSpPr>
          <p:spPr>
            <a:xfrm>
              <a:off x="4195" y="2976"/>
              <a:ext cx="453" cy="27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79511" y="522288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想一想</a:t>
            </a:r>
          </a:p>
        </p:txBody>
      </p:sp>
      <p:sp>
        <p:nvSpPr>
          <p:cNvPr id="2" name="矩形 1"/>
          <p:cNvSpPr/>
          <p:nvPr/>
        </p:nvSpPr>
        <p:spPr>
          <a:xfrm>
            <a:off x="6011863" y="2133600"/>
            <a:ext cx="2376488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动作按钮: 后退或前一项 2">
            <a:hlinkClick r:id="rId3" action="ppaction://hlinksldjump" highlightClick="1"/>
          </p:cNvPr>
          <p:cNvSpPr/>
          <p:nvPr/>
        </p:nvSpPr>
        <p:spPr>
          <a:xfrm>
            <a:off x="7667625" y="5876925"/>
            <a:ext cx="1008063" cy="4318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/>
          <p:nvPr/>
        </p:nvSpPr>
        <p:spPr>
          <a:xfrm>
            <a:off x="684213" y="981075"/>
            <a:ext cx="80645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引例</a:t>
            </a: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：已知两点</a:t>
            </a:r>
            <a:r>
              <a:rPr lang="en-US" altLang="zh-CN" sz="3600" b="1" dirty="0">
                <a:latin typeface="Times New Roman" panose="02020603050405020304" pitchFamily="18" charset="0"/>
              </a:rPr>
              <a:t>A</a:t>
            </a:r>
            <a:r>
              <a:rPr lang="zh-CN" altLang="en-US" sz="3600" b="1" dirty="0">
                <a:latin typeface="Times New Roman" panose="02020603050405020304" pitchFamily="18" charset="0"/>
              </a:rPr>
              <a:t>、</a:t>
            </a:r>
            <a:r>
              <a:rPr lang="en-US" altLang="zh-CN" sz="3600" b="1" dirty="0">
                <a:latin typeface="Times New Roman" panose="02020603050405020304" pitchFamily="18" charset="0"/>
              </a:rPr>
              <a:t>B</a:t>
            </a:r>
            <a:r>
              <a:rPr lang="zh-CN" altLang="en-US" sz="3600" b="1" dirty="0">
                <a:latin typeface="Times New Roman" panose="02020603050405020304" pitchFamily="18" charset="0"/>
              </a:rPr>
              <a:t>在直线</a:t>
            </a:r>
            <a:r>
              <a:rPr lang="en-US" altLang="zh-CN" sz="3600" b="1" i="1" dirty="0">
                <a:latin typeface="Times New Roman" panose="02020603050405020304" pitchFamily="18" charset="0"/>
              </a:rPr>
              <a:t>l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异</a:t>
            </a:r>
            <a:r>
              <a:rPr lang="zh-CN" altLang="en-US" sz="3600" b="1" dirty="0">
                <a:latin typeface="Times New Roman" panose="02020603050405020304" pitchFamily="18" charset="0"/>
              </a:rPr>
              <a:t>侧，点</a:t>
            </a:r>
            <a:r>
              <a:rPr lang="en-US" altLang="zh-CN" sz="3600" b="1" dirty="0">
                <a:latin typeface="Times New Roman" panose="02020603050405020304" pitchFamily="18" charset="0"/>
              </a:rPr>
              <a:t>P</a:t>
            </a:r>
            <a:r>
              <a:rPr lang="zh-CN" altLang="en-US" sz="3600" b="1" dirty="0">
                <a:latin typeface="Times New Roman" panose="02020603050405020304" pitchFamily="18" charset="0"/>
              </a:rPr>
              <a:t>为直线</a:t>
            </a:r>
            <a:r>
              <a:rPr lang="en-US" altLang="zh-CN" sz="3600" b="1" i="1" dirty="0">
                <a:latin typeface="Times New Roman" panose="02020603050405020304" pitchFamily="18" charset="0"/>
              </a:rPr>
              <a:t>l</a:t>
            </a:r>
            <a:r>
              <a:rPr lang="zh-CN" altLang="en-US" sz="3600" b="1" dirty="0">
                <a:latin typeface="Times New Roman" panose="02020603050405020304" pitchFamily="18" charset="0"/>
              </a:rPr>
              <a:t>上的一个动点，要使</a:t>
            </a:r>
            <a:r>
              <a:rPr lang="en-US" altLang="zh-CN" sz="3600" b="1" dirty="0">
                <a:latin typeface="Times New Roman" panose="02020603050405020304" pitchFamily="18" charset="0"/>
              </a:rPr>
              <a:t>PA+PB</a:t>
            </a:r>
            <a:r>
              <a:rPr lang="zh-CN" altLang="en-US" sz="3600" b="1" dirty="0">
                <a:latin typeface="Times New Roman" panose="02020603050405020304" pitchFamily="18" charset="0"/>
              </a:rPr>
              <a:t>和最小，在图中画出点</a:t>
            </a:r>
            <a:r>
              <a:rPr lang="en-US" altLang="zh-CN" sz="3600" b="1" dirty="0">
                <a:latin typeface="Times New Roman" panose="02020603050405020304" pitchFamily="18" charset="0"/>
              </a:rPr>
              <a:t>P</a:t>
            </a:r>
            <a:r>
              <a:rPr lang="zh-CN" altLang="en-US" sz="3600" b="1" dirty="0">
                <a:latin typeface="Times New Roman" panose="02020603050405020304" pitchFamily="18" charset="0"/>
              </a:rPr>
              <a:t>的位置。</a:t>
            </a:r>
          </a:p>
        </p:txBody>
      </p:sp>
      <p:grpSp>
        <p:nvGrpSpPr>
          <p:cNvPr id="17411" name="组合 7"/>
          <p:cNvGrpSpPr/>
          <p:nvPr/>
        </p:nvGrpSpPr>
        <p:grpSpPr>
          <a:xfrm>
            <a:off x="3708400" y="2781300"/>
            <a:ext cx="4537075" cy="2600325"/>
            <a:chOff x="3708400" y="2781300"/>
            <a:chExt cx="4537075" cy="2599652"/>
          </a:xfrm>
        </p:grpSpPr>
        <p:pic>
          <p:nvPicPr>
            <p:cNvPr id="17412" name="Picture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08400" y="2781300"/>
              <a:ext cx="4537075" cy="24749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5883275" y="2859068"/>
              <a:ext cx="1223963" cy="10808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7414" name="图片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73048" y="4980902"/>
              <a:ext cx="609600" cy="4000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5" name="图片 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34998" y="5079624"/>
              <a:ext cx="495300" cy="29527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/>
          <p:nvPr/>
        </p:nvSpPr>
        <p:spPr>
          <a:xfrm>
            <a:off x="684213" y="981075"/>
            <a:ext cx="80645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引例</a:t>
            </a: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</a:rPr>
              <a:t>：已知两点</a:t>
            </a:r>
            <a:r>
              <a:rPr lang="en-US" altLang="zh-CN" sz="3600" b="1" dirty="0">
                <a:latin typeface="Times New Roman" panose="02020603050405020304" pitchFamily="18" charset="0"/>
              </a:rPr>
              <a:t>A</a:t>
            </a:r>
            <a:r>
              <a:rPr lang="zh-CN" altLang="en-US" sz="3600" b="1" dirty="0">
                <a:latin typeface="Times New Roman" panose="02020603050405020304" pitchFamily="18" charset="0"/>
              </a:rPr>
              <a:t>、</a:t>
            </a:r>
            <a:r>
              <a:rPr lang="en-US" altLang="zh-CN" sz="3600" b="1" dirty="0">
                <a:latin typeface="Times New Roman" panose="02020603050405020304" pitchFamily="18" charset="0"/>
              </a:rPr>
              <a:t>B</a:t>
            </a:r>
            <a:r>
              <a:rPr lang="zh-CN" altLang="en-US" sz="3600" b="1" dirty="0">
                <a:latin typeface="Times New Roman" panose="02020603050405020304" pitchFamily="18" charset="0"/>
              </a:rPr>
              <a:t>在直线</a:t>
            </a:r>
            <a:r>
              <a:rPr lang="en-US" altLang="zh-CN" sz="3600" b="1" i="1" dirty="0">
                <a:latin typeface="Times New Roman" panose="02020603050405020304" pitchFamily="18" charset="0"/>
              </a:rPr>
              <a:t>l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同</a:t>
            </a:r>
            <a:r>
              <a:rPr lang="zh-CN" altLang="en-US" sz="3600" b="1" dirty="0">
                <a:latin typeface="Times New Roman" panose="02020603050405020304" pitchFamily="18" charset="0"/>
              </a:rPr>
              <a:t>侧，点</a:t>
            </a:r>
            <a:r>
              <a:rPr lang="en-US" altLang="zh-CN" sz="3600" b="1" dirty="0">
                <a:latin typeface="Times New Roman" panose="02020603050405020304" pitchFamily="18" charset="0"/>
              </a:rPr>
              <a:t>P</a:t>
            </a:r>
            <a:r>
              <a:rPr lang="zh-CN" altLang="en-US" sz="3600" b="1" dirty="0">
                <a:latin typeface="Times New Roman" panose="02020603050405020304" pitchFamily="18" charset="0"/>
              </a:rPr>
              <a:t>为直线</a:t>
            </a:r>
            <a:r>
              <a:rPr lang="en-US" altLang="zh-CN" sz="3600" b="1" i="1" dirty="0">
                <a:latin typeface="Times New Roman" panose="02020603050405020304" pitchFamily="18" charset="0"/>
              </a:rPr>
              <a:t>l</a:t>
            </a:r>
            <a:r>
              <a:rPr lang="zh-CN" altLang="en-US" sz="3600" b="1" dirty="0">
                <a:latin typeface="Times New Roman" panose="02020603050405020304" pitchFamily="18" charset="0"/>
              </a:rPr>
              <a:t>上的一个动点，要使</a:t>
            </a:r>
            <a:r>
              <a:rPr lang="en-US" altLang="zh-CN" sz="3600" b="1" dirty="0">
                <a:latin typeface="Times New Roman" panose="02020603050405020304" pitchFamily="18" charset="0"/>
              </a:rPr>
              <a:t>PA+PB</a:t>
            </a:r>
            <a:r>
              <a:rPr lang="zh-CN" altLang="en-US" sz="3600" b="1" dirty="0">
                <a:latin typeface="Times New Roman" panose="02020603050405020304" pitchFamily="18" charset="0"/>
              </a:rPr>
              <a:t>和最小，在图中画出点</a:t>
            </a:r>
            <a:r>
              <a:rPr lang="en-US" altLang="zh-CN" sz="3600" b="1" dirty="0">
                <a:latin typeface="Times New Roman" panose="02020603050405020304" pitchFamily="18" charset="0"/>
              </a:rPr>
              <a:t>P</a:t>
            </a:r>
            <a:r>
              <a:rPr lang="zh-CN" altLang="en-US" sz="3600" b="1" dirty="0">
                <a:latin typeface="Times New Roman" panose="02020603050405020304" pitchFamily="18" charset="0"/>
              </a:rPr>
              <a:t>的位置。</a:t>
            </a:r>
          </a:p>
        </p:txBody>
      </p:sp>
      <p:pic>
        <p:nvPicPr>
          <p:cNvPr id="18435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8400" y="2781300"/>
            <a:ext cx="4537075" cy="2474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矩形 1"/>
          <p:cNvSpPr/>
          <p:nvPr/>
        </p:nvSpPr>
        <p:spPr>
          <a:xfrm>
            <a:off x="611188" y="5300663"/>
            <a:ext cx="78486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     </a:t>
            </a:r>
            <a:r>
              <a:rPr lang="zh-CN" altLang="zh-CN" b="1" dirty="0">
                <a:latin typeface="Times New Roman" panose="02020603050405020304" pitchFamily="18" charset="0"/>
              </a:rPr>
              <a:t>如果</a:t>
            </a:r>
            <a:r>
              <a:rPr lang="zh-CN" altLang="en-US" b="1" dirty="0">
                <a:latin typeface="Times New Roman" panose="02020603050405020304" pitchFamily="18" charset="0"/>
              </a:rPr>
              <a:t>直线</a:t>
            </a:r>
            <a:r>
              <a:rPr lang="en-US" altLang="zh-CN" b="1" i="1" dirty="0">
                <a:latin typeface="Times New Roman" panose="02020603050405020304" pitchFamily="18" charset="0"/>
              </a:rPr>
              <a:t>l</a:t>
            </a:r>
            <a:r>
              <a:rPr lang="zh-CN" altLang="en-US" b="1" dirty="0">
                <a:latin typeface="Times New Roman" panose="02020603050405020304" pitchFamily="18" charset="0"/>
              </a:rPr>
              <a:t>存在另一点</a:t>
            </a:r>
            <a:r>
              <a:rPr lang="zh-CN" altLang="zh-CN" sz="2000" b="1" dirty="0">
                <a:latin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P </a:t>
            </a:r>
            <a:r>
              <a:rPr lang="zh-CN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＇</a:t>
            </a:r>
            <a:r>
              <a:rPr lang="zh-CN" altLang="zh-CN" sz="2000" b="1" dirty="0">
                <a:latin typeface="Times New Roman" panose="02020603050405020304" pitchFamily="18" charset="0"/>
              </a:rPr>
              <a:t> </a:t>
            </a:r>
            <a:r>
              <a:rPr lang="zh-CN" altLang="zh-CN" b="1" dirty="0">
                <a:latin typeface="Times New Roman" panose="02020603050405020304" pitchFamily="18" charset="0"/>
              </a:rPr>
              <a:t>，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marL="0" lvl="0" indent="0" algn="just"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 </a:t>
            </a:r>
            <a:r>
              <a:rPr lang="zh-CN" altLang="zh-CN" b="1" dirty="0">
                <a:latin typeface="Times New Roman" panose="02020603050405020304" pitchFamily="18" charset="0"/>
              </a:rPr>
              <a:t>怎样说明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A P</a:t>
            </a:r>
            <a:r>
              <a:rPr lang="zh-CN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＇＋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P</a:t>
            </a:r>
            <a:r>
              <a:rPr lang="zh-CN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＇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＞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</a:rPr>
              <a:t>PA+PB</a:t>
            </a:r>
            <a:r>
              <a:rPr lang="zh-CN" altLang="zh-CN" b="1" dirty="0">
                <a:latin typeface="Times New Roman" panose="02020603050405020304" pitchFamily="18" charset="0"/>
              </a:rPr>
              <a:t>？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/>
          <p:nvPr/>
        </p:nvSpPr>
        <p:spPr>
          <a:xfrm>
            <a:off x="684213" y="1484313"/>
            <a:ext cx="7920037" cy="2062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引例</a:t>
            </a:r>
            <a:r>
              <a:rPr lang="en-US" altLang="zh-CN" b="1" dirty="0">
                <a:latin typeface="Times New Roman" panose="02020603050405020304" pitchFamily="18" charset="0"/>
              </a:rPr>
              <a:t>2</a:t>
            </a:r>
            <a:r>
              <a:rPr lang="zh-CN" altLang="zh-CN" b="1" dirty="0">
                <a:latin typeface="Times New Roman" panose="02020603050405020304" pitchFamily="18" charset="0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</a:rPr>
              <a:t>有甲、乙两村在一条笔直的公路的同侧，要在公路旁建一个蔬菜批发市场，是的蔬菜批发市场到甲、乙两村的路程之和最短？</a:t>
            </a:r>
            <a:endParaRPr lang="zh-CN" altLang="zh-CN" b="1" dirty="0">
              <a:latin typeface="Times New Roman" panose="02020603050405020304" pitchFamily="18" charset="0"/>
            </a:endParaRPr>
          </a:p>
        </p:txBody>
      </p:sp>
      <p:grpSp>
        <p:nvGrpSpPr>
          <p:cNvPr id="29706" name="Group 10"/>
          <p:cNvGrpSpPr/>
          <p:nvPr/>
        </p:nvGrpSpPr>
        <p:grpSpPr>
          <a:xfrm>
            <a:off x="1835150" y="4076700"/>
            <a:ext cx="6192838" cy="1439863"/>
            <a:chOff x="340" y="2523"/>
            <a:chExt cx="3992" cy="998"/>
          </a:xfrm>
        </p:grpSpPr>
        <p:sp>
          <p:nvSpPr>
            <p:cNvPr id="19462" name="AutoShape 5"/>
            <p:cNvSpPr/>
            <p:nvPr/>
          </p:nvSpPr>
          <p:spPr>
            <a:xfrm>
              <a:off x="1020" y="2840"/>
              <a:ext cx="227" cy="227"/>
            </a:xfrm>
            <a:prstGeom prst="star16">
              <a:avLst>
                <a:gd name="adj" fmla="val 375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19463" name="Rectangle 6"/>
            <p:cNvSpPr/>
            <p:nvPr/>
          </p:nvSpPr>
          <p:spPr>
            <a:xfrm>
              <a:off x="385" y="2795"/>
              <a:ext cx="86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zh-CN" altLang="en-US" b="1" dirty="0">
                  <a:latin typeface="Times New Roman" panose="02020603050405020304" pitchFamily="18" charset="0"/>
                </a:rPr>
                <a:t>甲村</a:t>
              </a:r>
            </a:p>
          </p:txBody>
        </p:sp>
        <p:sp>
          <p:nvSpPr>
            <p:cNvPr id="19464" name="Rectangle 7"/>
            <p:cNvSpPr/>
            <p:nvPr/>
          </p:nvSpPr>
          <p:spPr>
            <a:xfrm>
              <a:off x="2109" y="2523"/>
              <a:ext cx="86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zh-CN" altLang="en-US" b="1" dirty="0">
                  <a:latin typeface="Times New Roman" panose="02020603050405020304" pitchFamily="18" charset="0"/>
                </a:rPr>
                <a:t>乙村</a:t>
              </a:r>
            </a:p>
          </p:txBody>
        </p:sp>
        <p:sp>
          <p:nvSpPr>
            <p:cNvPr id="19465" name="AutoShape 8"/>
            <p:cNvSpPr/>
            <p:nvPr/>
          </p:nvSpPr>
          <p:spPr>
            <a:xfrm>
              <a:off x="1927" y="2568"/>
              <a:ext cx="227" cy="272"/>
            </a:xfrm>
            <a:prstGeom prst="star24">
              <a:avLst>
                <a:gd name="adj" fmla="val 37500"/>
              </a:avLst>
            </a:prstGeom>
            <a:solidFill>
              <a:schemeClr val="tx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19466" name="Rectangle 9"/>
            <p:cNvSpPr/>
            <p:nvPr/>
          </p:nvSpPr>
          <p:spPr>
            <a:xfrm>
              <a:off x="340" y="3385"/>
              <a:ext cx="3992" cy="136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79512" y="522288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想一想</a:t>
            </a:r>
          </a:p>
        </p:txBody>
      </p:sp>
      <p:sp>
        <p:nvSpPr>
          <p:cNvPr id="19461" name="矩形 1"/>
          <p:cNvSpPr/>
          <p:nvPr/>
        </p:nvSpPr>
        <p:spPr>
          <a:xfrm>
            <a:off x="6948488" y="5516563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公路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/>
          <p:nvPr/>
        </p:nvSpPr>
        <p:spPr>
          <a:xfrm>
            <a:off x="754063" y="1773238"/>
            <a:ext cx="7562850" cy="206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zh-CN" altLang="zh-CN" b="1" dirty="0">
                <a:latin typeface="Times New Roman" panose="02020603050405020304" pitchFamily="18" charset="0"/>
              </a:rPr>
              <a:t>引例</a:t>
            </a:r>
            <a:r>
              <a:rPr lang="en-US" altLang="zh-CN" b="1" dirty="0">
                <a:latin typeface="Times New Roman" panose="02020603050405020304" pitchFamily="18" charset="0"/>
              </a:rPr>
              <a:t>3</a:t>
            </a:r>
            <a:r>
              <a:rPr lang="zh-CN" altLang="zh-CN" b="1" dirty="0">
                <a:latin typeface="Times New Roman" panose="02020603050405020304" pitchFamily="18" charset="0"/>
              </a:rPr>
              <a:t>：老师从甲同学位置处走到黑板任意位置，再从黑板走到讲台边取黑板擦，请问老师走到黑板前那个位置，使走的路程之和最短？</a:t>
            </a:r>
          </a:p>
        </p:txBody>
      </p:sp>
      <p:sp>
        <p:nvSpPr>
          <p:cNvPr id="3" name="矩形 2"/>
          <p:cNvSpPr/>
          <p:nvPr/>
        </p:nvSpPr>
        <p:spPr>
          <a:xfrm>
            <a:off x="1042988" y="4797425"/>
            <a:ext cx="69850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三个引例在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已知条件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、要说明的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结论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解决方法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上有什么共同特征？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522288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想一想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/>
          <p:nvPr/>
        </p:nvSpPr>
        <p:spPr>
          <a:xfrm>
            <a:off x="376238" y="1549400"/>
            <a:ext cx="8135937" cy="1373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问题</a:t>
            </a:r>
            <a:r>
              <a:rPr lang="en-US" altLang="zh-CN" sz="2800" b="1" dirty="0">
                <a:latin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</a:rPr>
              <a:t>如图，等腰</a:t>
            </a:r>
            <a:r>
              <a:rPr lang="zh-CN" altLang="en-US" sz="2800" b="1" dirty="0">
                <a:latin typeface="宋体" panose="02010600030101010101" pitchFamily="2" charset="-122"/>
              </a:rPr>
              <a:t>△</a:t>
            </a:r>
            <a:r>
              <a:rPr lang="en-US" altLang="zh-CN" sz="2800" b="1" dirty="0">
                <a:latin typeface="Times New Roman" panose="02020603050405020304" pitchFamily="18" charset="0"/>
              </a:rPr>
              <a:t>ABC, AB=AC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</a:rPr>
              <a:t>AD</a:t>
            </a:r>
            <a:r>
              <a:rPr lang="zh-CN" altLang="en-US" sz="2800" b="1" dirty="0">
                <a:latin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</a:rPr>
              <a:t>BC</a:t>
            </a:r>
            <a:r>
              <a:rPr lang="zh-CN" altLang="en-US" sz="2800" b="1" dirty="0">
                <a:latin typeface="Times New Roman" panose="02020603050405020304" pitchFamily="18" charset="0"/>
              </a:rPr>
              <a:t>边上的中线，</a:t>
            </a:r>
            <a:r>
              <a:rPr lang="en-US" altLang="zh-CN" sz="2800" b="1" dirty="0">
                <a:latin typeface="Times New Roman" panose="02020603050405020304" pitchFamily="18" charset="0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</a:rPr>
              <a:t>AD</a:t>
            </a:r>
            <a:r>
              <a:rPr lang="zh-CN" altLang="en-US" sz="2800" b="1" dirty="0">
                <a:latin typeface="Times New Roman" panose="02020603050405020304" pitchFamily="18" charset="0"/>
              </a:rPr>
              <a:t>边上的动点，</a:t>
            </a:r>
            <a:r>
              <a:rPr lang="en-US" altLang="zh-CN" sz="2800" b="1" dirty="0">
                <a:latin typeface="Times New Roman" panose="02020603050405020304" pitchFamily="18" charset="0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</a:rPr>
              <a:t>的中点，使</a:t>
            </a:r>
            <a:r>
              <a:rPr lang="en-US" altLang="zh-CN" sz="2800" b="1" dirty="0">
                <a:latin typeface="Times New Roman" panose="02020603050405020304" pitchFamily="18" charset="0"/>
              </a:rPr>
              <a:t>EF</a:t>
            </a:r>
            <a:r>
              <a:rPr lang="en-US" altLang="zh-CN" sz="2800" b="1" dirty="0">
                <a:latin typeface="宋体" panose="02010600030101010101" pitchFamily="2" charset="-122"/>
              </a:rPr>
              <a:t>+</a:t>
            </a:r>
            <a:r>
              <a:rPr lang="en-US" altLang="zh-CN" sz="2800" b="1" dirty="0">
                <a:latin typeface="Times New Roman" panose="02020603050405020304" pitchFamily="18" charset="0"/>
              </a:rPr>
              <a:t>CF</a:t>
            </a:r>
            <a:r>
              <a:rPr lang="zh-CN" altLang="en-US" sz="2800" b="1" dirty="0">
                <a:latin typeface="Times New Roman" panose="02020603050405020304" pitchFamily="18" charset="0"/>
              </a:rPr>
              <a:t>和最小，画出</a:t>
            </a:r>
            <a:r>
              <a:rPr lang="en-US" altLang="zh-CN" sz="2800" b="1" dirty="0">
                <a:latin typeface="Times New Roman" panose="02020603050405020304" pitchFamily="18" charset="0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</a:rPr>
              <a:t>点的位置。</a:t>
            </a:r>
          </a:p>
        </p:txBody>
      </p:sp>
      <p:pic>
        <p:nvPicPr>
          <p:cNvPr id="21507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875" y="3373438"/>
            <a:ext cx="2560638" cy="2568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08" name="组合 18"/>
          <p:cNvGrpSpPr/>
          <p:nvPr/>
        </p:nvGrpSpPr>
        <p:grpSpPr>
          <a:xfrm>
            <a:off x="4222750" y="4387850"/>
            <a:ext cx="409575" cy="400050"/>
            <a:chOff x="7174920" y="4437112"/>
            <a:chExt cx="409552" cy="400110"/>
          </a:xfrm>
        </p:grpSpPr>
        <p:pic>
          <p:nvPicPr>
            <p:cNvPr id="21518" name="图片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74920" y="4592026"/>
              <a:ext cx="204003" cy="2036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9" name="矩形 8"/>
            <p:cNvSpPr/>
            <p:nvPr/>
          </p:nvSpPr>
          <p:spPr>
            <a:xfrm>
              <a:off x="7208348" y="4437112"/>
              <a:ext cx="3761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zh-CN" sz="2000" b="1" dirty="0">
                  <a:latin typeface="Times New Roman" panose="02020603050405020304" pitchFamily="18" charset="0"/>
                </a:rPr>
                <a:t>E</a:t>
              </a:r>
              <a:endParaRPr lang="zh-CN" altLang="en-US" sz="20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1509" name="组合 19"/>
          <p:cNvGrpSpPr/>
          <p:nvPr/>
        </p:nvGrpSpPr>
        <p:grpSpPr>
          <a:xfrm>
            <a:off x="3649663" y="3779838"/>
            <a:ext cx="371475" cy="2006600"/>
            <a:chOff x="6602413" y="3829149"/>
            <a:chExt cx="370614" cy="200648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757627" y="3829149"/>
              <a:ext cx="0" cy="165567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17" name="矩形 11"/>
            <p:cNvSpPr/>
            <p:nvPr/>
          </p:nvSpPr>
          <p:spPr>
            <a:xfrm>
              <a:off x="6602413" y="5435527"/>
              <a:ext cx="37061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zh-CN" sz="2000" b="1" dirty="0">
                  <a:latin typeface="Times New Roman" panose="02020603050405020304" pitchFamily="18" charset="0"/>
                </a:rPr>
                <a:t>D</a:t>
              </a:r>
              <a:endParaRPr lang="zh-CN" altLang="en-US" sz="20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1510" name="组合 20"/>
          <p:cNvGrpSpPr/>
          <p:nvPr/>
        </p:nvGrpSpPr>
        <p:grpSpPr>
          <a:xfrm>
            <a:off x="3422650" y="4516438"/>
            <a:ext cx="479425" cy="396875"/>
            <a:chOff x="6375408" y="4564820"/>
            <a:chExt cx="479145" cy="396935"/>
          </a:xfrm>
        </p:grpSpPr>
        <p:pic>
          <p:nvPicPr>
            <p:cNvPr id="21514" name="图片 1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62481" y="4725144"/>
              <a:ext cx="192072" cy="191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5" name="矩形 17"/>
            <p:cNvSpPr/>
            <p:nvPr/>
          </p:nvSpPr>
          <p:spPr>
            <a:xfrm>
              <a:off x="6375408" y="4564820"/>
              <a:ext cx="339527" cy="3969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r>
                <a:rPr lang="en-US" altLang="zh-CN" sz="2000" b="1" dirty="0">
                  <a:latin typeface="Times New Roman" panose="02020603050405020304" pitchFamily="18" charset="0"/>
                </a:rPr>
                <a:t>F</a:t>
              </a:r>
              <a:endParaRPr lang="zh-CN" altLang="en-US" sz="2000" b="1" dirty="0">
                <a:latin typeface="Times New Roman" panose="02020603050405020304" pitchFamily="18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786188" y="4622800"/>
            <a:ext cx="568325" cy="1158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806825" y="4729163"/>
            <a:ext cx="946150" cy="7080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79513" y="522288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找一找</a:t>
            </a:r>
          </a:p>
        </p:txBody>
      </p:sp>
    </p:spTree>
  </p:cSld>
  <p:clrMapOvr>
    <a:masterClrMapping/>
  </p:clrMapOvr>
  <p:transition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/>
          <p:nvPr/>
        </p:nvSpPr>
        <p:spPr>
          <a:xfrm>
            <a:off x="611188" y="1492250"/>
            <a:ext cx="8353425" cy="13858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问题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．如图，在边长为</a:t>
            </a:r>
            <a:r>
              <a:rPr lang="en-US" altLang="zh-CN" sz="2800" b="1" dirty="0">
                <a:latin typeface="Times New Roman" panose="02020603050405020304" pitchFamily="18" charset="0"/>
              </a:rPr>
              <a:t>4 </a:t>
            </a:r>
            <a:r>
              <a:rPr lang="zh-CN" altLang="en-US" sz="2800" b="1" dirty="0">
                <a:latin typeface="Times New Roman" panose="02020603050405020304" pitchFamily="18" charset="0"/>
              </a:rPr>
              <a:t>的正方形</a:t>
            </a:r>
            <a:r>
              <a:rPr lang="en-US" altLang="zh-CN" sz="2800" b="1" dirty="0">
                <a:latin typeface="Times New Roman" panose="02020603050405020304" pitchFamily="18" charset="0"/>
              </a:rPr>
              <a:t>ABCD</a:t>
            </a:r>
            <a:r>
              <a:rPr lang="zh-CN" altLang="en-US" sz="2800" b="1" dirty="0">
                <a:latin typeface="Times New Roman" panose="02020603050405020304" pitchFamily="18" charset="0"/>
              </a:rPr>
              <a:t>中，</a:t>
            </a:r>
            <a:r>
              <a:rPr lang="en-US" altLang="zh-CN" sz="2800" b="1" dirty="0">
                <a:latin typeface="Times New Roman" panose="02020603050405020304" pitchFamily="18" charset="0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</a:rPr>
              <a:t>边上的一点，且</a:t>
            </a:r>
            <a:r>
              <a:rPr lang="en-US" altLang="zh-CN" sz="2800" b="1" dirty="0">
                <a:latin typeface="Times New Roman" panose="02020603050405020304" pitchFamily="18" charset="0"/>
              </a:rPr>
              <a:t>AE=3</a:t>
            </a:r>
            <a:r>
              <a:rPr lang="zh-CN" altLang="en-US" sz="2800" b="1" dirty="0">
                <a:latin typeface="Times New Roman" panose="02020603050405020304" pitchFamily="18" charset="0"/>
              </a:rPr>
              <a:t>，点</a:t>
            </a:r>
            <a:r>
              <a:rPr lang="en-US" altLang="zh-CN" sz="2800" b="1" dirty="0">
                <a:latin typeface="Times New Roman" panose="02020603050405020304" pitchFamily="18" charset="0"/>
              </a:rPr>
              <a:t>Q</a:t>
            </a:r>
            <a:r>
              <a:rPr lang="zh-CN" altLang="en-US" sz="2800" b="1" dirty="0">
                <a:latin typeface="Times New Roman" panose="02020603050405020304" pitchFamily="18" charset="0"/>
              </a:rPr>
              <a:t>为对角线</a:t>
            </a:r>
            <a:r>
              <a:rPr lang="en-US" altLang="zh-CN" sz="2800" b="1" dirty="0">
                <a:latin typeface="Times New Roman" panose="02020603050405020304" pitchFamily="18" charset="0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</a:rPr>
              <a:t>上的动点，则</a:t>
            </a:r>
            <a:r>
              <a:rPr lang="zh-CN" altLang="en-US" sz="2800" b="1" dirty="0">
                <a:latin typeface="宋体" panose="02010600030101010101" pitchFamily="2" charset="-122"/>
              </a:rPr>
              <a:t>△</a:t>
            </a:r>
            <a:r>
              <a:rPr lang="en-US" altLang="zh-CN" sz="2800" b="1" dirty="0">
                <a:latin typeface="Times New Roman" panose="02020603050405020304" pitchFamily="18" charset="0"/>
              </a:rPr>
              <a:t>BEQ</a:t>
            </a:r>
            <a:r>
              <a:rPr lang="zh-CN" altLang="en-US" sz="2800" b="1" dirty="0">
                <a:latin typeface="Times New Roman" panose="02020603050405020304" pitchFamily="18" charset="0"/>
              </a:rPr>
              <a:t>周长的最小值为</a:t>
            </a:r>
            <a:r>
              <a:rPr lang="zh-CN" altLang="en-US" sz="2800" b="1" u="sng" dirty="0">
                <a:latin typeface="Times New Roman" panose="02020603050405020304" pitchFamily="18" charset="0"/>
              </a:rPr>
              <a:t>　        　</a:t>
            </a:r>
            <a:r>
              <a:rPr lang="zh-CN" altLang="en-US" sz="2800" b="1" dirty="0">
                <a:latin typeface="Times New Roman" panose="02020603050405020304" pitchFamily="18" charset="0"/>
              </a:rPr>
              <a:t>．</a:t>
            </a:r>
            <a:endParaRPr lang="zh-CN" altLang="en-US" sz="1400" b="1" dirty="0">
              <a:latin typeface="Times New Roman" panose="02020603050405020304" pitchFamily="18" charset="0"/>
            </a:endParaRPr>
          </a:p>
        </p:txBody>
      </p:sp>
      <p:pic>
        <p:nvPicPr>
          <p:cNvPr id="22531" name="图片24" descr="菁优网：http://www.jyeoo.com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4663" y="3357563"/>
            <a:ext cx="2376487" cy="250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79513" y="487998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找一找</a:t>
            </a:r>
          </a:p>
        </p:txBody>
      </p:sp>
    </p:spTree>
  </p:cSld>
  <p:clrMapOvr>
    <a:masterClrMapping/>
  </p:clrMapOvr>
  <p:transition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188" y="1652588"/>
            <a:ext cx="80645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问题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. 如图，抛物线与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轴交于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两点，A（－1，0），B（3，0），交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y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轴与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点，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，－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），在对称轴上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找一点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，使得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到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AC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的距离之和最短，试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确定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点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的坐标。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555" name="组合 9"/>
          <p:cNvGrpSpPr/>
          <p:nvPr/>
        </p:nvGrpSpPr>
        <p:grpSpPr>
          <a:xfrm>
            <a:off x="971550" y="3094038"/>
            <a:ext cx="4154488" cy="3406775"/>
            <a:chOff x="1110213" y="2741599"/>
            <a:chExt cx="4154002" cy="3406127"/>
          </a:xfrm>
        </p:grpSpPr>
        <p:grpSp>
          <p:nvGrpSpPr>
            <p:cNvPr id="23557" name="组合 5"/>
            <p:cNvGrpSpPr/>
            <p:nvPr/>
          </p:nvGrpSpPr>
          <p:grpSpPr>
            <a:xfrm>
              <a:off x="1110213" y="2741599"/>
              <a:ext cx="4154002" cy="3406127"/>
              <a:chOff x="1110213" y="2741599"/>
              <a:chExt cx="4154002" cy="3406127"/>
            </a:xfrm>
          </p:grpSpPr>
          <p:pic>
            <p:nvPicPr>
              <p:cNvPr id="23559" name="图片24" descr="菁优网：http://www.jyeoo.com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159759" y="2741599"/>
                <a:ext cx="4104456" cy="34061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矩形 2"/>
              <p:cNvSpPr/>
              <p:nvPr/>
            </p:nvSpPr>
            <p:spPr>
              <a:xfrm>
                <a:off x="1110213" y="3843114"/>
                <a:ext cx="647624" cy="4618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zh-CN" sz="2400" b="1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－1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195936" y="4652585"/>
                <a:ext cx="647624" cy="4618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zh-CN" sz="2400" b="1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kumimoji="0" lang="en-US" altLang="zh-CN" sz="2400" b="1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330850" y="3428855"/>
                <a:ext cx="455559" cy="4618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zh-CN" sz="2400" b="1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A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4022935" y="3868510"/>
                <a:ext cx="833340" cy="4602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zh-CN" sz="2400" b="1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kumimoji="0" lang="en-US" altLang="zh-CN" sz="2400" b="1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094364" y="3436792"/>
                <a:ext cx="390479" cy="4618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B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2895942" y="4074845"/>
              <a:ext cx="371432" cy="4618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P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79513" y="487998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找一找</a:t>
            </a:r>
          </a:p>
        </p:txBody>
      </p:sp>
    </p:spTree>
  </p:cSld>
  <p:clrMapOvr>
    <a:masterClrMapping/>
  </p:clrMapOvr>
  <p:transition>
    <p:randomBar dir="vert"/>
  </p:transition>
</p:sld>
</file>

<file path=ppt/theme/theme1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2</TotalTime>
  <Words>1016</Words>
  <Application>Microsoft Office PowerPoint</Application>
  <PresentationFormat>全屏显示(4:3)</PresentationFormat>
  <Paragraphs>61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Crayons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creator>zys</dc:creator>
  <cp:lastModifiedBy>mac-pc</cp:lastModifiedBy>
  <cp:revision>550</cp:revision>
  <dcterms:created xsi:type="dcterms:W3CDTF">2001-11-25T07:26:09Z</dcterms:created>
  <dcterms:modified xsi:type="dcterms:W3CDTF">2018-09-14T13:43:32Z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