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Default Extension="doc" ContentType="application/msword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74" r:id="rId14"/>
    <p:sldId id="269" r:id="rId15"/>
    <p:sldId id="272" r:id="rId16"/>
    <p:sldId id="270" r:id="rId17"/>
    <p:sldId id="271" r:id="rId18"/>
    <p:sldId id="273" r:id="rId19"/>
    <p:sldId id="275" r:id="rId20"/>
    <p:sldId id="277" r:id="rId21"/>
    <p:sldId id="278" r:id="rId22"/>
    <p:sldId id="279" r:id="rId23"/>
    <p:sldId id="280" r:id="rId24"/>
    <p:sldId id="287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64" d="100"/>
          <a:sy n="164" d="100"/>
        </p:scale>
        <p:origin x="-22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2018-09-14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123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ctr"/>
          <a:lstStyle/>
          <a:p>
            <a:pPr lvl="0" eaLnBrk="1" hangingPunct="1"/>
            <a:endParaRPr lang="zh-CN" altLang="en-US" dirty="0"/>
          </a:p>
        </p:txBody>
      </p:sp>
      <p:sp>
        <p:nvSpPr>
          <p:cNvPr id="512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</a:pPr>
            <a:fld id="{9A0DB2DC-4C9A-4742-B13C-FB6460FD3503}" type="slidenum">
              <a:rPr lang="zh-CN" altLang="zh-CN" dirty="0"/>
              <a:pPr lvl="0" algn="r" eaLnBrk="1" hangingPunct="1">
                <a:spcBef>
                  <a:spcPct val="0"/>
                </a:spcBef>
              </a:pPr>
              <a:t>1</a:t>
            </a:fld>
            <a:endParaRPr lang="zh-CN" altLang="zh-CN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379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lnSpc>
                <a:spcPct val="180000"/>
              </a:lnSpc>
              <a:spcBef>
                <a:spcPct val="0"/>
              </a:spcBef>
            </a:pPr>
            <a:fld id="{9A0DB2DC-4C9A-4742-B13C-FB6460FD3503}" type="slidenum">
              <a:rPr lang="zh-CN" altLang="en-US" b="1" dirty="0">
                <a:solidFill>
                  <a:srgbClr val="000000"/>
                </a:solidFill>
                <a:latin typeface="宋体" panose="02010600030101010101" pitchFamily="2" charset="-122"/>
              </a:rPr>
              <a:pPr lvl="0" algn="r" eaLnBrk="1" hangingPunct="1">
                <a:lnSpc>
                  <a:spcPct val="180000"/>
                </a:lnSpc>
                <a:spcBef>
                  <a:spcPct val="0"/>
                </a:spcBef>
              </a:pPr>
              <a:t>12</a:t>
            </a:fld>
            <a:endParaRPr lang="zh-CN" altLang="en-US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789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789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lnSpc>
                <a:spcPct val="180000"/>
              </a:lnSpc>
              <a:spcBef>
                <a:spcPct val="0"/>
              </a:spcBef>
            </a:pPr>
            <a:fld id="{9A0DB2DC-4C9A-4742-B13C-FB6460FD3503}" type="slidenum">
              <a:rPr lang="zh-CN" altLang="en-US" b="1" dirty="0">
                <a:solidFill>
                  <a:srgbClr val="000000"/>
                </a:solidFill>
                <a:latin typeface="宋体" panose="02010600030101010101" pitchFamily="2" charset="-122"/>
              </a:rPr>
              <a:pPr lvl="0" algn="r" eaLnBrk="1" hangingPunct="1">
                <a:lnSpc>
                  <a:spcPct val="180000"/>
                </a:lnSpc>
                <a:spcBef>
                  <a:spcPct val="0"/>
                </a:spcBef>
              </a:pPr>
              <a:t>13</a:t>
            </a:fld>
            <a:endParaRPr lang="zh-CN" altLang="en-US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198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lnSpc>
                <a:spcPct val="180000"/>
              </a:lnSpc>
              <a:spcBef>
                <a:spcPct val="0"/>
              </a:spcBef>
            </a:pPr>
            <a:fld id="{9A0DB2DC-4C9A-4742-B13C-FB6460FD3503}" type="slidenum">
              <a:rPr lang="zh-CN" altLang="en-US" b="1" dirty="0">
                <a:solidFill>
                  <a:srgbClr val="000000"/>
                </a:solidFill>
                <a:latin typeface="宋体" panose="02010600030101010101" pitchFamily="2" charset="-122"/>
              </a:rPr>
              <a:pPr lvl="0" algn="r" eaLnBrk="1" hangingPunct="1">
                <a:lnSpc>
                  <a:spcPct val="180000"/>
                </a:lnSpc>
                <a:spcBef>
                  <a:spcPct val="0"/>
                </a:spcBef>
              </a:pPr>
              <a:t>14</a:t>
            </a:fld>
            <a:endParaRPr lang="zh-CN" altLang="en-US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lnSpc>
                <a:spcPct val="180000"/>
              </a:lnSpc>
              <a:spcBef>
                <a:spcPct val="0"/>
              </a:spcBef>
            </a:pPr>
            <a:fld id="{9A0DB2DC-4C9A-4742-B13C-FB6460FD3503}" type="slidenum">
              <a:rPr lang="zh-CN" altLang="en-US" b="1" dirty="0">
                <a:solidFill>
                  <a:srgbClr val="000000"/>
                </a:solidFill>
                <a:latin typeface="宋体" panose="02010600030101010101" pitchFamily="2" charset="-122"/>
              </a:rPr>
              <a:pPr lvl="0" algn="r" eaLnBrk="1" hangingPunct="1">
                <a:lnSpc>
                  <a:spcPct val="180000"/>
                </a:lnSpc>
                <a:spcBef>
                  <a:spcPct val="0"/>
                </a:spcBef>
              </a:pPr>
              <a:t>16</a:t>
            </a:fld>
            <a:endParaRPr lang="zh-CN" altLang="en-US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150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lnSpc>
                <a:spcPct val="180000"/>
              </a:lnSpc>
              <a:spcBef>
                <a:spcPct val="0"/>
              </a:spcBef>
            </a:pPr>
            <a:fld id="{9A0DB2DC-4C9A-4742-B13C-FB6460FD3503}" type="slidenum">
              <a:rPr lang="zh-CN" altLang="en-US" b="1" dirty="0">
                <a:solidFill>
                  <a:srgbClr val="000000"/>
                </a:solidFill>
                <a:latin typeface="宋体" panose="02010600030101010101" pitchFamily="2" charset="-122"/>
              </a:rPr>
              <a:pPr lvl="0" algn="r" eaLnBrk="1" hangingPunct="1">
                <a:lnSpc>
                  <a:spcPct val="180000"/>
                </a:lnSpc>
                <a:spcBef>
                  <a:spcPct val="0"/>
                </a:spcBef>
              </a:pPr>
              <a:t>17</a:t>
            </a:fld>
            <a:endParaRPr lang="zh-CN" altLang="en-US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ctr"/>
          <a:lstStyle/>
          <a:p>
            <a:pPr lvl="0" eaLnBrk="1" hangingPunct="1"/>
            <a:endParaRPr lang="zh-CN" altLang="en-US" dirty="0"/>
          </a:p>
        </p:txBody>
      </p:sp>
      <p:sp>
        <p:nvSpPr>
          <p:cNvPr id="1331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</a:pPr>
            <a:fld id="{9A0DB2DC-4C9A-4742-B13C-FB6460FD3503}" type="slidenum">
              <a:rPr lang="zh-CN" altLang="zh-CN" dirty="0"/>
              <a:pPr lvl="0" algn="r" eaLnBrk="1" hangingPunct="1">
                <a:spcBef>
                  <a:spcPct val="0"/>
                </a:spcBef>
              </a:pPr>
              <a:t>20</a:t>
            </a:fld>
            <a:endParaRPr lang="zh-CN" altLang="zh-CN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614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 algn="r" eaLnBrk="1" hangingPunct="1">
                <a:spcBef>
                  <a:spcPct val="0"/>
                </a:spcBef>
              </a:pPr>
              <a:t>21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843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843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 algn="r" eaLnBrk="1" hangingPunct="1">
                <a:spcBef>
                  <a:spcPct val="0"/>
                </a:spcBef>
              </a:pPr>
              <a:t>22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433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434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 algn="r" eaLnBrk="1" hangingPunct="1">
                <a:spcBef>
                  <a:spcPct val="0"/>
                </a:spcBef>
              </a:pPr>
              <a:t>23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813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lnSpc>
                <a:spcPct val="180000"/>
              </a:lnSpc>
              <a:spcBef>
                <a:spcPct val="0"/>
              </a:spcBef>
            </a:pPr>
            <a:fld id="{9A0DB2DC-4C9A-4742-B13C-FB6460FD3503}" type="slidenum">
              <a:rPr lang="zh-CN" altLang="en-US" b="1" dirty="0">
                <a:solidFill>
                  <a:srgbClr val="000000"/>
                </a:solidFill>
                <a:latin typeface="宋体" panose="02010600030101010101" pitchFamily="2" charset="-122"/>
              </a:rPr>
              <a:pPr lvl="0" algn="r" eaLnBrk="1" hangingPunct="1">
                <a:lnSpc>
                  <a:spcPct val="180000"/>
                </a:lnSpc>
                <a:spcBef>
                  <a:spcPct val="0"/>
                </a:spcBef>
              </a:pPr>
              <a:t>2</a:t>
            </a:fld>
            <a:endParaRPr lang="zh-CN" altLang="en-US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6451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6451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lnSpc>
                <a:spcPct val="180000"/>
              </a:lnSpc>
              <a:spcBef>
                <a:spcPct val="0"/>
              </a:spcBef>
            </a:pPr>
            <a:fld id="{9A0DB2DC-4C9A-4742-B13C-FB6460FD3503}" type="slidenum">
              <a:rPr lang="zh-CN" altLang="en-US" b="1" dirty="0">
                <a:solidFill>
                  <a:srgbClr val="000000"/>
                </a:solidFill>
                <a:latin typeface="宋体" panose="02010600030101010101" pitchFamily="2" charset="-122"/>
              </a:rPr>
              <a:pPr lvl="0" algn="r" eaLnBrk="1" hangingPunct="1">
                <a:lnSpc>
                  <a:spcPct val="180000"/>
                </a:lnSpc>
                <a:spcBef>
                  <a:spcPct val="0"/>
                </a:spcBef>
              </a:pPr>
              <a:t>3</a:t>
            </a:fld>
            <a:endParaRPr lang="zh-CN" altLang="en-US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ctr"/>
          <a:lstStyle/>
          <a:p>
            <a:pPr lvl="0" eaLnBrk="1" hangingPunct="1"/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</a:pPr>
            <a:fld id="{9A0DB2DC-4C9A-4742-B13C-FB6460FD3503}" type="slidenum">
              <a:rPr lang="zh-CN" altLang="zh-CN" dirty="0"/>
              <a:pPr lvl="0" algn="r" eaLnBrk="1" hangingPunct="1">
                <a:spcBef>
                  <a:spcPct val="0"/>
                </a:spcBef>
              </a:pPr>
              <a:t>4</a:t>
            </a:fld>
            <a:endParaRPr lang="zh-CN" altLang="zh-CN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ctr"/>
          <a:lstStyle/>
          <a:p>
            <a:pPr lvl="0" eaLnBrk="1" hangingPunct="1"/>
            <a:endParaRPr lang="zh-CN" altLang="en-US" dirty="0"/>
          </a:p>
        </p:txBody>
      </p:sp>
      <p:sp>
        <p:nvSpPr>
          <p:cNvPr id="922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</a:pPr>
            <a:fld id="{9A0DB2DC-4C9A-4742-B13C-FB6460FD3503}" type="slidenum">
              <a:rPr lang="zh-CN" altLang="zh-CN" dirty="0"/>
              <a:pPr lvl="0" algn="r" eaLnBrk="1" hangingPunct="1">
                <a:spcBef>
                  <a:spcPct val="0"/>
                </a:spcBef>
              </a:pPr>
              <a:t>5</a:t>
            </a:fld>
            <a:endParaRPr lang="zh-CN" altLang="zh-CN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ctr"/>
          <a:lstStyle/>
          <a:p>
            <a:pPr lvl="0" eaLnBrk="1" hangingPunct="1"/>
            <a:endParaRPr lang="zh-CN" altLang="en-US" dirty="0"/>
          </a:p>
        </p:txBody>
      </p:sp>
      <p:sp>
        <p:nvSpPr>
          <p:cNvPr id="2560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</a:pPr>
            <a:fld id="{9A0DB2DC-4C9A-4742-B13C-FB6460FD3503}" type="slidenum">
              <a:rPr lang="zh-CN" altLang="zh-CN" dirty="0"/>
              <a:pPr lvl="0" algn="r" eaLnBrk="1" hangingPunct="1">
                <a:spcBef>
                  <a:spcPct val="0"/>
                </a:spcBef>
              </a:pPr>
              <a:t>6</a:t>
            </a:fld>
            <a:endParaRPr lang="zh-CN" altLang="zh-CN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638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638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 algn="r" eaLnBrk="1" hangingPunct="1">
                <a:spcBef>
                  <a:spcPct val="0"/>
                </a:spcBef>
              </a:pPr>
              <a:t>7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ctr"/>
          <a:lstStyle/>
          <a:p>
            <a:pPr lvl="0" eaLnBrk="1" hangingPunct="1"/>
            <a:endParaRPr lang="zh-CN" altLang="en-US" dirty="0"/>
          </a:p>
        </p:txBody>
      </p:sp>
      <p:sp>
        <p:nvSpPr>
          <p:cNvPr id="112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</a:pPr>
            <a:fld id="{9A0DB2DC-4C9A-4742-B13C-FB6460FD3503}" type="slidenum">
              <a:rPr lang="zh-CN" altLang="zh-CN" dirty="0"/>
              <a:pPr lvl="0" algn="r" eaLnBrk="1" hangingPunct="1">
                <a:spcBef>
                  <a:spcPct val="0"/>
                </a:spcBef>
              </a:pPr>
              <a:t>8</a:t>
            </a:fld>
            <a:endParaRPr lang="zh-CN" altLang="zh-CN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ctr"/>
          <a:lstStyle/>
          <a:p>
            <a:pPr lvl="0" eaLnBrk="1" hangingPunct="1"/>
            <a:endParaRPr lang="zh-CN" altLang="en-US" dirty="0"/>
          </a:p>
        </p:txBody>
      </p:sp>
      <p:sp>
        <p:nvSpPr>
          <p:cNvPr id="1331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</a:pPr>
            <a:fld id="{9A0DB2DC-4C9A-4742-B13C-FB6460FD3503}" type="slidenum">
              <a:rPr lang="zh-CN" altLang="zh-CN" dirty="0"/>
              <a:pPr lvl="0" algn="r" eaLnBrk="1" hangingPunct="1">
                <a:spcBef>
                  <a:spcPct val="0"/>
                </a:spcBef>
              </a:pPr>
              <a:t>10</a:t>
            </a:fld>
            <a:endParaRPr lang="zh-CN" altLang="zh-CN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2018-09-14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2018-09-14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2018-09-14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TwoObj" preserve="1">
  <p:cSld name="标题，文本与两项内容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600200"/>
            <a:ext cx="5384800" cy="45307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91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97600" y="3941763"/>
            <a:ext cx="5384800" cy="21891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3" name="Rectangle 9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09600" y="6248400"/>
            <a:ext cx="2844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Rectangle 10"/>
          <p:cNvSpPr>
            <a:spLocks noGrp="1" noChangeArrowheads="1"/>
          </p:cNvSpPr>
          <p:nvPr>
            <p:ph type="ftr" sz="quarter" idx="1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844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B357250-6996-495C-BE25-2C71AD79846B}" type="slidenum">
              <a:rPr kumimoji="0" lang="zh-CN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2018-09-14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2018-09-14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2018-09-14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2018-09-14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2018-09-14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2018-09-14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2018-09-14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2018-09-14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2018-09-14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Microsoft_Office_Word_97_-_2003___1.doc"/><Relationship Id="rId4" Type="http://schemas.openxmlformats.org/officeDocument/2006/relationships/image" Target="../media/image1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3"/>
          <p:cNvSpPr txBox="1"/>
          <p:nvPr/>
        </p:nvSpPr>
        <p:spPr>
          <a:xfrm>
            <a:off x="1524000" y="1616393"/>
            <a:ext cx="9144000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dist" eaLnBrk="1" hangingPunct="1">
              <a:spcBef>
                <a:spcPct val="100000"/>
              </a:spcBef>
              <a:buClrTx/>
              <a:buNone/>
            </a:pPr>
            <a:endParaRPr lang="zh-CN" altLang="zh-CN" sz="3600" b="1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  <a:p>
            <a:pPr marL="0" lvl="0" indent="0" algn="ctr" eaLnBrk="1" hangingPunct="1">
              <a:lnSpc>
                <a:spcPct val="150000"/>
              </a:lnSpc>
              <a:spcBef>
                <a:spcPct val="0"/>
              </a:spcBef>
              <a:buClrTx/>
              <a:buNone/>
            </a:pPr>
            <a:endParaRPr lang="zh-CN" altLang="zh-CN" sz="4800" b="1" dirty="0">
              <a:solidFill>
                <a:srgbClr val="0000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4100" name="WordArt 4"/>
          <p:cNvSpPr>
            <a:spLocks noChangeArrowheads="1" noChangeShapeType="1"/>
          </p:cNvSpPr>
          <p:nvPr/>
        </p:nvSpPr>
        <p:spPr bwMode="auto">
          <a:xfrm>
            <a:off x="2566988" y="2060575"/>
            <a:ext cx="7200900" cy="865188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0" cap="none" spc="0" normalizeH="0" baseline="0" noProof="0">
                <a:ln w="12700" cmpd="sng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uLnTx/>
                <a:uFillTx/>
                <a:latin typeface="华文行楷"/>
                <a:ea typeface="华文行楷"/>
                <a:cs typeface="+mn-cs"/>
              </a:rPr>
              <a:t>轴对称图形复习课</a:t>
            </a:r>
          </a:p>
        </p:txBody>
      </p:sp>
    </p:spTree>
  </p:cSld>
  <p:clrMapOvr>
    <a:masterClrMapping/>
  </p:clrMapOvr>
  <p:transition advClick="0" advTm="100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/>
          <p:nvPr/>
        </p:nvSpPr>
        <p:spPr>
          <a:xfrm>
            <a:off x="1703388" y="1310005"/>
            <a:ext cx="2305050" cy="50927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85000"/>
              </a:lnSpc>
              <a:spcBef>
                <a:spcPct val="50000"/>
              </a:spcBef>
              <a:buClrTx/>
              <a:buNone/>
            </a:pPr>
            <a:r>
              <a:rPr lang="zh-CN" altLang="en-US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角的对称轴</a:t>
            </a:r>
          </a:p>
        </p:txBody>
      </p:sp>
      <p:sp>
        <p:nvSpPr>
          <p:cNvPr id="8195" name="Text Box 3"/>
          <p:cNvSpPr txBox="1"/>
          <p:nvPr/>
        </p:nvSpPr>
        <p:spPr>
          <a:xfrm>
            <a:off x="1703388" y="3644900"/>
            <a:ext cx="3240087" cy="50927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85000"/>
              </a:lnSpc>
              <a:spcBef>
                <a:spcPct val="50000"/>
              </a:spcBef>
              <a:buClrTx/>
              <a:buNone/>
            </a:pPr>
            <a:r>
              <a:rPr lang="zh-CN" altLang="en-US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角平分线的判定</a:t>
            </a:r>
          </a:p>
        </p:txBody>
      </p:sp>
      <p:sp>
        <p:nvSpPr>
          <p:cNvPr id="8196" name="Text Box 4"/>
          <p:cNvSpPr txBox="1"/>
          <p:nvPr/>
        </p:nvSpPr>
        <p:spPr>
          <a:xfrm>
            <a:off x="1703705" y="1819275"/>
            <a:ext cx="8820150" cy="565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10000"/>
              </a:lnSpc>
              <a:spcBef>
                <a:spcPct val="50000"/>
              </a:spcBef>
              <a:buClrTx/>
              <a:buNone/>
            </a:pPr>
            <a:r>
              <a:rPr lang="zh-CN" altLang="en-US" sz="2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角是轴对称图形，角平分线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所在直线</a:t>
            </a:r>
            <a:r>
              <a:rPr lang="zh-CN" altLang="en-US" sz="2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是它的对称轴。</a:t>
            </a:r>
          </a:p>
        </p:txBody>
      </p:sp>
      <p:sp>
        <p:nvSpPr>
          <p:cNvPr id="12293" name="Text Box 5"/>
          <p:cNvSpPr txBox="1"/>
          <p:nvPr/>
        </p:nvSpPr>
        <p:spPr>
          <a:xfrm>
            <a:off x="1703388" y="3789363"/>
            <a:ext cx="8713787" cy="755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50000"/>
              </a:spcBef>
              <a:buClrTx/>
              <a:buNone/>
            </a:pPr>
            <a:r>
              <a:rPr lang="zh-CN" altLang="zh-CN" sz="36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   </a:t>
            </a:r>
          </a:p>
        </p:txBody>
      </p:sp>
      <p:sp>
        <p:nvSpPr>
          <p:cNvPr id="8198" name="Text Box 6"/>
          <p:cNvSpPr txBox="1"/>
          <p:nvPr/>
        </p:nvSpPr>
        <p:spPr>
          <a:xfrm>
            <a:off x="1703388" y="4413250"/>
            <a:ext cx="871378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85000"/>
              </a:lnSpc>
              <a:spcBef>
                <a:spcPct val="50000"/>
              </a:spcBef>
              <a:buClrTx/>
              <a:buNone/>
            </a:pPr>
            <a:r>
              <a:rPr lang="zh-CN" altLang="zh-CN" sz="28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 </a:t>
            </a:r>
            <a:r>
              <a:rPr lang="zh-CN" altLang="en-US" sz="2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到角的两边距离相等的点，在这个角的平分线上。</a:t>
            </a:r>
          </a:p>
        </p:txBody>
      </p:sp>
      <p:sp>
        <p:nvSpPr>
          <p:cNvPr id="12295" name="Text Box 7"/>
          <p:cNvSpPr txBox="1"/>
          <p:nvPr/>
        </p:nvSpPr>
        <p:spPr>
          <a:xfrm>
            <a:off x="1847850" y="664528"/>
            <a:ext cx="331152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None/>
            </a:pPr>
            <a:r>
              <a:rPr lang="zh-CN" altLang="en-US" sz="3600" b="1" dirty="0">
                <a:solidFill>
                  <a:schemeClr val="folHlink"/>
                </a:solidFill>
                <a:ea typeface="华文彩云" pitchFamily="2" charset="-122"/>
              </a:rPr>
              <a:t>知识点复习：</a:t>
            </a:r>
          </a:p>
        </p:txBody>
      </p:sp>
      <p:sp>
        <p:nvSpPr>
          <p:cNvPr id="8200" name="Text Box 8"/>
          <p:cNvSpPr txBox="1"/>
          <p:nvPr/>
        </p:nvSpPr>
        <p:spPr>
          <a:xfrm>
            <a:off x="1847850" y="3028950"/>
            <a:ext cx="626046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None/>
            </a:pPr>
            <a:r>
              <a:rPr lang="zh-CN" altLang="en-US" sz="2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角平分线上的点到角的两边距离相等。</a:t>
            </a:r>
          </a:p>
        </p:txBody>
      </p:sp>
      <p:sp>
        <p:nvSpPr>
          <p:cNvPr id="12297" name="Text Box 9"/>
          <p:cNvSpPr txBox="1"/>
          <p:nvPr/>
        </p:nvSpPr>
        <p:spPr>
          <a:xfrm>
            <a:off x="2043113" y="2498725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None/>
            </a:pPr>
            <a:endParaRPr lang="zh-CN" altLang="zh-CN" sz="1800" dirty="0"/>
          </a:p>
        </p:txBody>
      </p:sp>
      <p:sp>
        <p:nvSpPr>
          <p:cNvPr id="8202" name="Text Box 10"/>
          <p:cNvSpPr txBox="1"/>
          <p:nvPr/>
        </p:nvSpPr>
        <p:spPr>
          <a:xfrm>
            <a:off x="1703705" y="2519680"/>
            <a:ext cx="3313113" cy="50927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85000"/>
              </a:lnSpc>
              <a:spcBef>
                <a:spcPct val="50000"/>
              </a:spcBef>
              <a:buClrTx/>
              <a:buNone/>
            </a:pPr>
            <a:r>
              <a:rPr lang="zh-CN" altLang="en-US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角平分线的性质</a:t>
            </a:r>
          </a:p>
        </p:txBody>
      </p:sp>
      <p:sp>
        <p:nvSpPr>
          <p:cNvPr id="2" name="矩形 1"/>
          <p:cNvSpPr/>
          <p:nvPr/>
        </p:nvSpPr>
        <p:spPr>
          <a:xfrm>
            <a:off x="236220" y="110490"/>
            <a:ext cx="528828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专题三：角的轴对称性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bldLvl="0" animBg="1"/>
      <p:bldP spid="8195" grpId="0" bldLvl="0" animBg="1"/>
      <p:bldP spid="8196" grpId="0"/>
      <p:bldP spid="8198" grpId="0"/>
      <p:bldP spid="8200" grpId="0"/>
      <p:bldP spid="820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83113" y="3213100"/>
            <a:ext cx="3643312" cy="2566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Text Box 7"/>
          <p:cNvSpPr txBox="1"/>
          <p:nvPr/>
        </p:nvSpPr>
        <p:spPr>
          <a:xfrm>
            <a:off x="612775" y="1484630"/>
            <a:ext cx="1100455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3600" b="1" dirty="0"/>
              <a:t>        1</a:t>
            </a:r>
            <a:r>
              <a:rPr lang="zh-CN" altLang="en-US" sz="3600" b="1" dirty="0"/>
              <a:t>、如图：</a:t>
            </a:r>
            <a:r>
              <a:rPr lang="en-US" altLang="zh-CN" sz="3600" b="1" dirty="0"/>
              <a:t>D</a:t>
            </a:r>
            <a:r>
              <a:rPr lang="zh-CN" altLang="en-US" sz="3600" b="1" dirty="0"/>
              <a:t>是∠</a:t>
            </a:r>
            <a:r>
              <a:rPr lang="en-US" altLang="zh-CN" sz="3600" b="1" dirty="0"/>
              <a:t>ABC</a:t>
            </a:r>
            <a:r>
              <a:rPr lang="zh-CN" altLang="en-US" sz="3600" b="1" dirty="0"/>
              <a:t>与∠</a:t>
            </a:r>
            <a:r>
              <a:rPr lang="en-US" altLang="zh-CN" sz="3600" b="1" dirty="0"/>
              <a:t>ACB</a:t>
            </a:r>
            <a:r>
              <a:rPr lang="zh-CN" altLang="en-US" sz="3600" b="1" dirty="0"/>
              <a:t>的平分线的交点，有人说</a:t>
            </a:r>
            <a:r>
              <a:rPr lang="en-US" altLang="zh-CN" sz="3600" b="1" dirty="0"/>
              <a:t>D</a:t>
            </a:r>
            <a:r>
              <a:rPr lang="zh-CN" altLang="en-US" sz="3600" b="1" dirty="0"/>
              <a:t>点也在∠</a:t>
            </a:r>
            <a:r>
              <a:rPr lang="en-US" altLang="zh-CN" sz="3600" b="1" dirty="0"/>
              <a:t>A</a:t>
            </a:r>
            <a:r>
              <a:rPr lang="zh-CN" altLang="en-US" sz="3600" b="1" dirty="0"/>
              <a:t>的平分线上你同意吗？</a:t>
            </a:r>
          </a:p>
        </p:txBody>
      </p:sp>
      <p:sp>
        <p:nvSpPr>
          <p:cNvPr id="2" name="矩形 1"/>
          <p:cNvSpPr/>
          <p:nvPr/>
        </p:nvSpPr>
        <p:spPr>
          <a:xfrm>
            <a:off x="1767840" y="110490"/>
            <a:ext cx="222504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练习：一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2"/>
          <p:cNvSpPr txBox="1"/>
          <p:nvPr/>
        </p:nvSpPr>
        <p:spPr>
          <a:xfrm>
            <a:off x="-20955" y="38100"/>
            <a:ext cx="12233275" cy="31921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80000"/>
              </a:lnSpc>
            </a:pPr>
            <a:r>
              <a:rPr lang="en-US" sz="2800" dirty="0">
                <a:latin typeface="宋体" panose="02010600030101010101" pitchFamily="2" charset="-122"/>
              </a:rPr>
              <a:t>2</a:t>
            </a:r>
            <a:r>
              <a:rPr lang="zh-CN" altLang="en-US" sz="2800" dirty="0">
                <a:latin typeface="宋体" panose="02010600030101010101" pitchFamily="2" charset="-122"/>
              </a:rPr>
              <a:t>、有公路</a:t>
            </a:r>
            <a:r>
              <a:rPr lang="en-US" altLang="zh-CN" sz="2800" i="1" dirty="0">
                <a:latin typeface="Times New Roman" panose="02020603050405020304" pitchFamily="18" charset="0"/>
              </a:rPr>
              <a:t>l</a:t>
            </a:r>
            <a:r>
              <a:rPr lang="en-US" altLang="zh-CN" sz="2800" baseline="-25000" dirty="0">
                <a:latin typeface="宋体" panose="02010600030101010101" pitchFamily="2" charset="-122"/>
              </a:rPr>
              <a:t>1</a:t>
            </a:r>
            <a:r>
              <a:rPr lang="zh-CN" altLang="en-US" sz="2800" dirty="0">
                <a:latin typeface="宋体" panose="02010600030101010101" pitchFamily="2" charset="-122"/>
              </a:rPr>
              <a:t>同侧、</a:t>
            </a:r>
            <a:r>
              <a:rPr lang="en-US" altLang="zh-CN" sz="2800" i="1" dirty="0">
                <a:latin typeface="Times New Roman" panose="02020603050405020304" pitchFamily="18" charset="0"/>
              </a:rPr>
              <a:t>l</a:t>
            </a:r>
            <a:r>
              <a:rPr lang="en-US" altLang="zh-CN" sz="2800" baseline="-25000" dirty="0">
                <a:latin typeface="宋体" panose="02010600030101010101" pitchFamily="2" charset="-122"/>
              </a:rPr>
              <a:t>2</a:t>
            </a:r>
            <a:r>
              <a:rPr lang="zh-CN" altLang="en-US" sz="2800" dirty="0">
                <a:latin typeface="宋体" panose="02010600030101010101" pitchFamily="2" charset="-122"/>
              </a:rPr>
              <a:t>异侧的两个城镇</a:t>
            </a:r>
            <a:r>
              <a:rPr lang="en-US" altLang="zh-CN" sz="2800" dirty="0">
                <a:latin typeface="宋体" panose="02010600030101010101" pitchFamily="2" charset="-122"/>
              </a:rPr>
              <a:t>A</a:t>
            </a:r>
            <a:r>
              <a:rPr lang="zh-CN" altLang="en-US" sz="2800" dirty="0">
                <a:latin typeface="宋体" panose="02010600030101010101" pitchFamily="2" charset="-122"/>
              </a:rPr>
              <a:t>，</a:t>
            </a:r>
            <a:r>
              <a:rPr lang="en-US" altLang="zh-CN" sz="2800" dirty="0">
                <a:latin typeface="宋体" panose="02010600030101010101" pitchFamily="2" charset="-122"/>
              </a:rPr>
              <a:t>B</a:t>
            </a:r>
            <a:r>
              <a:rPr lang="zh-CN" altLang="en-US" sz="2800" dirty="0">
                <a:latin typeface="宋体" panose="02010600030101010101" pitchFamily="2" charset="-122"/>
              </a:rPr>
              <a:t>，如图</a:t>
            </a:r>
            <a:r>
              <a:rPr lang="en-US" altLang="zh-CN" sz="2800" dirty="0">
                <a:latin typeface="宋体" panose="02010600030101010101" pitchFamily="2" charset="-122"/>
              </a:rPr>
              <a:t>.</a:t>
            </a:r>
            <a:r>
              <a:rPr lang="zh-CN" altLang="en-US" sz="2800" dirty="0">
                <a:latin typeface="宋体" panose="02010600030101010101" pitchFamily="2" charset="-122"/>
              </a:rPr>
              <a:t>电信部门要修建一座信号发射塔，按照设计要求，发射塔到两个城镇</a:t>
            </a:r>
            <a:r>
              <a:rPr lang="en-US" altLang="zh-CN" sz="2800" dirty="0">
                <a:latin typeface="宋体" panose="02010600030101010101" pitchFamily="2" charset="-122"/>
              </a:rPr>
              <a:t>A</a:t>
            </a:r>
            <a:r>
              <a:rPr lang="zh-CN" altLang="en-US" sz="2800" dirty="0">
                <a:latin typeface="宋体" panose="02010600030101010101" pitchFamily="2" charset="-122"/>
              </a:rPr>
              <a:t>，</a:t>
            </a:r>
            <a:r>
              <a:rPr lang="en-US" altLang="zh-CN" sz="2800" dirty="0">
                <a:latin typeface="宋体" panose="02010600030101010101" pitchFamily="2" charset="-122"/>
              </a:rPr>
              <a:t>B</a:t>
            </a:r>
            <a:r>
              <a:rPr lang="zh-CN" altLang="en-US" sz="2800" dirty="0">
                <a:latin typeface="宋体" panose="02010600030101010101" pitchFamily="2" charset="-122"/>
              </a:rPr>
              <a:t>的距离必须相等，到两条公路</a:t>
            </a:r>
            <a:r>
              <a:rPr lang="en-US" altLang="zh-CN" sz="2800" i="1" dirty="0">
                <a:latin typeface="Times New Roman" panose="02020603050405020304" pitchFamily="18" charset="0"/>
              </a:rPr>
              <a:t>l</a:t>
            </a:r>
            <a:r>
              <a:rPr lang="en-US" altLang="zh-CN" sz="2800" baseline="-25000" dirty="0">
                <a:latin typeface="宋体" panose="02010600030101010101" pitchFamily="2" charset="-122"/>
              </a:rPr>
              <a:t>1</a:t>
            </a:r>
            <a:r>
              <a:rPr lang="zh-CN" altLang="en-US" sz="2800" dirty="0">
                <a:latin typeface="宋体" panose="02010600030101010101" pitchFamily="2" charset="-122"/>
              </a:rPr>
              <a:t>，</a:t>
            </a:r>
            <a:r>
              <a:rPr lang="en-US" altLang="zh-CN" sz="2800" i="1" dirty="0">
                <a:latin typeface="Times New Roman" panose="02020603050405020304" pitchFamily="18" charset="0"/>
              </a:rPr>
              <a:t>l</a:t>
            </a:r>
            <a:r>
              <a:rPr lang="en-US" altLang="zh-CN" sz="2800" baseline="-25000" dirty="0">
                <a:latin typeface="宋体" panose="02010600030101010101" pitchFamily="2" charset="-122"/>
              </a:rPr>
              <a:t>2</a:t>
            </a:r>
            <a:r>
              <a:rPr lang="zh-CN" altLang="en-US" sz="2800" dirty="0">
                <a:latin typeface="宋体" panose="02010600030101010101" pitchFamily="2" charset="-122"/>
              </a:rPr>
              <a:t>的距离也必须相等，发射塔</a:t>
            </a:r>
            <a:r>
              <a:rPr lang="en-US" altLang="zh-CN" sz="2800" dirty="0">
                <a:latin typeface="宋体" panose="02010600030101010101" pitchFamily="2" charset="-122"/>
              </a:rPr>
              <a:t>C</a:t>
            </a:r>
            <a:r>
              <a:rPr lang="zh-CN" altLang="en-US" sz="2800" dirty="0">
                <a:latin typeface="宋体" panose="02010600030101010101" pitchFamily="2" charset="-122"/>
              </a:rPr>
              <a:t>应修建在什么位置？请用尺规作图找出所有符合条件的点，注明点</a:t>
            </a:r>
            <a:r>
              <a:rPr lang="en-US" altLang="zh-CN" sz="2800" dirty="0">
                <a:latin typeface="宋体" panose="02010600030101010101" pitchFamily="2" charset="-122"/>
              </a:rPr>
              <a:t>C</a:t>
            </a:r>
            <a:r>
              <a:rPr lang="zh-CN" altLang="en-US" sz="2800" dirty="0">
                <a:latin typeface="宋体" panose="02010600030101010101" pitchFamily="2" charset="-122"/>
              </a:rPr>
              <a:t>的位置</a:t>
            </a:r>
            <a:r>
              <a:rPr lang="en-US" altLang="zh-CN" sz="2800" dirty="0">
                <a:latin typeface="宋体" panose="02010600030101010101" pitchFamily="2" charset="-122"/>
              </a:rPr>
              <a:t>(</a:t>
            </a:r>
            <a:r>
              <a:rPr lang="zh-CN" altLang="en-US" sz="2800" dirty="0">
                <a:latin typeface="宋体" panose="02010600030101010101" pitchFamily="2" charset="-122"/>
              </a:rPr>
              <a:t>保留作图痕迹，不要求写出画法</a:t>
            </a:r>
            <a:r>
              <a:rPr lang="en-US" altLang="zh-CN" sz="2800" dirty="0">
                <a:latin typeface="宋体" panose="02010600030101010101" pitchFamily="2" charset="-122"/>
              </a:rPr>
              <a:t>).</a:t>
            </a:r>
          </a:p>
        </p:txBody>
      </p:sp>
      <p:pic>
        <p:nvPicPr>
          <p:cNvPr id="32771" name="Picture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13430" y="3230245"/>
            <a:ext cx="3943350" cy="2381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2"/>
          <p:cNvSpPr txBox="1"/>
          <p:nvPr/>
        </p:nvSpPr>
        <p:spPr>
          <a:xfrm>
            <a:off x="-60960" y="503555"/>
            <a:ext cx="12233275" cy="24168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80000"/>
              </a:lnSpc>
            </a:pP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方法：作线段</a:t>
            </a:r>
            <a:r>
              <a:rPr lang="en-US" altLang="zh-CN" sz="2800" dirty="0">
                <a:latin typeface="楷体_GB2312" pitchFamily="49" charset="-122"/>
                <a:ea typeface="楷体_GB2312" pitchFamily="49" charset="-122"/>
              </a:rPr>
              <a:t>AB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的垂直平分线</a:t>
            </a:r>
            <a:r>
              <a:rPr lang="en-US" altLang="zh-CN" sz="2800" dirty="0">
                <a:latin typeface="楷体_GB2312" pitchFamily="49" charset="-122"/>
                <a:ea typeface="楷体_GB2312" pitchFamily="49" charset="-122"/>
              </a:rPr>
              <a:t>FG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与两条直线夹角的角平分线的交点既是满足要求的点；</a:t>
            </a:r>
          </a:p>
          <a:p>
            <a:pPr algn="just" eaLnBrk="1" hangingPunct="1">
              <a:lnSpc>
                <a:spcPct val="180000"/>
              </a:lnSpc>
            </a:pPr>
            <a:endParaRPr lang="en-US" altLang="zh-CN" sz="2800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36867" name="Picture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54998" y="1732280"/>
            <a:ext cx="3781425" cy="4162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2"/>
          <p:cNvSpPr txBox="1"/>
          <p:nvPr/>
        </p:nvSpPr>
        <p:spPr>
          <a:xfrm>
            <a:off x="177165" y="1041400"/>
            <a:ext cx="11637645" cy="4742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80000"/>
              </a:lnSpc>
            </a:pPr>
            <a:r>
              <a:rPr lang="zh-CN" altLang="en-US" sz="2800" dirty="0">
                <a:latin typeface="宋体" panose="02010600030101010101" pitchFamily="2" charset="-122"/>
              </a:rPr>
              <a:t>例</a:t>
            </a:r>
            <a:r>
              <a:rPr lang="en-US" altLang="zh-CN" sz="2800" dirty="0">
                <a:latin typeface="宋体" panose="02010600030101010101" pitchFamily="2" charset="-122"/>
              </a:rPr>
              <a:t>6</a:t>
            </a:r>
            <a:r>
              <a:rPr lang="zh-CN" altLang="en-US" sz="2800" dirty="0">
                <a:latin typeface="宋体" panose="02010600030101010101" pitchFamily="2" charset="-122"/>
              </a:rPr>
              <a:t>、如图，在△</a:t>
            </a:r>
            <a:r>
              <a:rPr lang="en-US" altLang="zh-CN" sz="2800" dirty="0">
                <a:latin typeface="宋体" panose="02010600030101010101" pitchFamily="2" charset="-122"/>
              </a:rPr>
              <a:t>ABC</a:t>
            </a:r>
            <a:r>
              <a:rPr lang="zh-CN" altLang="en-US" sz="2800" dirty="0">
                <a:latin typeface="宋体" panose="02010600030101010101" pitchFamily="2" charset="-122"/>
              </a:rPr>
              <a:t>中，</a:t>
            </a:r>
            <a:r>
              <a:rPr lang="en-US" altLang="zh-CN" sz="2800" dirty="0">
                <a:latin typeface="宋体" panose="02010600030101010101" pitchFamily="2" charset="-122"/>
              </a:rPr>
              <a:t>AB=AC</a:t>
            </a:r>
            <a:r>
              <a:rPr lang="zh-CN" altLang="en-US" sz="2800" dirty="0">
                <a:latin typeface="宋体" panose="02010600030101010101" pitchFamily="2" charset="-122"/>
              </a:rPr>
              <a:t>，</a:t>
            </a:r>
            <a:r>
              <a:rPr lang="en-US" altLang="zh-CN" sz="2800" dirty="0">
                <a:latin typeface="宋体" panose="02010600030101010101" pitchFamily="2" charset="-122"/>
              </a:rPr>
              <a:t>BD</a:t>
            </a:r>
            <a:r>
              <a:rPr lang="zh-CN" altLang="en-US" sz="2800" dirty="0">
                <a:latin typeface="宋体" panose="02010600030101010101" pitchFamily="2" charset="-122"/>
              </a:rPr>
              <a:t>是∠</a:t>
            </a:r>
            <a:r>
              <a:rPr lang="en-US" altLang="zh-CN" sz="2800" dirty="0">
                <a:latin typeface="宋体" panose="02010600030101010101" pitchFamily="2" charset="-122"/>
              </a:rPr>
              <a:t>ABC</a:t>
            </a:r>
            <a:r>
              <a:rPr lang="zh-CN" altLang="en-US" sz="2800" dirty="0">
                <a:latin typeface="宋体" panose="02010600030101010101" pitchFamily="2" charset="-122"/>
              </a:rPr>
              <a:t>的平分线，</a:t>
            </a:r>
          </a:p>
          <a:p>
            <a:pPr eaLnBrk="1" hangingPunct="1">
              <a:lnSpc>
                <a:spcPct val="180000"/>
              </a:lnSpc>
            </a:pPr>
            <a:r>
              <a:rPr lang="zh-CN" altLang="en-US" sz="2800" dirty="0">
                <a:latin typeface="宋体" panose="02010600030101010101" pitchFamily="2" charset="-122"/>
              </a:rPr>
              <a:t>（</a:t>
            </a:r>
            <a:r>
              <a:rPr lang="en-US" altLang="zh-CN" sz="2800" dirty="0">
                <a:latin typeface="宋体" panose="02010600030101010101" pitchFamily="2" charset="-122"/>
              </a:rPr>
              <a:t>1</a:t>
            </a:r>
            <a:r>
              <a:rPr lang="zh-CN" altLang="en-US" sz="2800" dirty="0">
                <a:latin typeface="宋体" panose="02010600030101010101" pitchFamily="2" charset="-122"/>
              </a:rPr>
              <a:t>）若</a:t>
            </a:r>
            <a:r>
              <a:rPr lang="zh-CN" altLang="en-US" sz="2800" dirty="0">
                <a:latin typeface="宋体" panose="02010600030101010101" pitchFamily="2" charset="-122"/>
                <a:sym typeface="+mn-ea"/>
              </a:rPr>
              <a:t>∠</a:t>
            </a:r>
            <a:r>
              <a:rPr lang="en-US" altLang="zh-CN" sz="2800" dirty="0">
                <a:latin typeface="宋体" panose="02010600030101010101" pitchFamily="2" charset="-122"/>
                <a:sym typeface="+mn-ea"/>
              </a:rPr>
              <a:t>A=40°</a:t>
            </a:r>
            <a:r>
              <a:rPr lang="zh-CN" altLang="en-US" sz="2800" dirty="0">
                <a:latin typeface="宋体" panose="02010600030101010101" pitchFamily="2" charset="-122"/>
                <a:sym typeface="+mn-ea"/>
              </a:rPr>
              <a:t>，∠</a:t>
            </a:r>
            <a:r>
              <a:rPr lang="en-US" altLang="zh-CN" sz="2800" dirty="0">
                <a:latin typeface="宋体" panose="02010600030101010101" pitchFamily="2" charset="-122"/>
                <a:sym typeface="+mn-ea"/>
              </a:rPr>
              <a:t>BDC=</a:t>
            </a:r>
            <a:r>
              <a:rPr lang="en-US" altLang="zh-CN" sz="2800" u="sng" dirty="0">
                <a:latin typeface="宋体" panose="02010600030101010101" pitchFamily="2" charset="-122"/>
                <a:sym typeface="+mn-ea"/>
              </a:rPr>
              <a:t>      </a:t>
            </a:r>
            <a:r>
              <a:rPr lang="en-US" altLang="zh-CN" sz="2800" dirty="0">
                <a:latin typeface="宋体" panose="02010600030101010101" pitchFamily="2" charset="-122"/>
                <a:sym typeface="+mn-ea"/>
              </a:rPr>
              <a:t>.</a:t>
            </a:r>
            <a:endParaRPr lang="zh-CN" altLang="en-US" sz="2800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80000"/>
              </a:lnSpc>
            </a:pPr>
            <a:r>
              <a:rPr lang="zh-CN" altLang="en-US" sz="2800" dirty="0">
                <a:latin typeface="宋体" panose="02010600030101010101" pitchFamily="2" charset="-122"/>
              </a:rPr>
              <a:t>（</a:t>
            </a:r>
            <a:r>
              <a:rPr lang="en-US" altLang="zh-CN" sz="2800" dirty="0">
                <a:latin typeface="宋体" panose="02010600030101010101" pitchFamily="2" charset="-122"/>
              </a:rPr>
              <a:t>2</a:t>
            </a:r>
            <a:r>
              <a:rPr lang="zh-CN" altLang="en-US" sz="2800" dirty="0">
                <a:latin typeface="宋体" panose="02010600030101010101" pitchFamily="2" charset="-122"/>
              </a:rPr>
              <a:t>）若</a:t>
            </a:r>
            <a:r>
              <a:rPr lang="zh-CN" altLang="en-US" sz="2800" dirty="0">
                <a:latin typeface="宋体" panose="02010600030101010101" pitchFamily="2" charset="-122"/>
                <a:sym typeface="+mn-ea"/>
              </a:rPr>
              <a:t>∠</a:t>
            </a:r>
            <a:r>
              <a:rPr lang="en-US" altLang="zh-CN" sz="2800" dirty="0">
                <a:latin typeface="宋体" panose="02010600030101010101" pitchFamily="2" charset="-122"/>
                <a:sym typeface="+mn-ea"/>
              </a:rPr>
              <a:t>A=36°</a:t>
            </a:r>
            <a:r>
              <a:rPr lang="zh-CN" altLang="en-US" sz="2800" dirty="0">
                <a:latin typeface="宋体" panose="02010600030101010101" pitchFamily="2" charset="-122"/>
                <a:sym typeface="+mn-ea"/>
              </a:rPr>
              <a:t>，则△</a:t>
            </a:r>
            <a:r>
              <a:rPr lang="en-US" altLang="zh-CN" sz="2800" dirty="0">
                <a:latin typeface="宋体" panose="02010600030101010101" pitchFamily="2" charset="-122"/>
                <a:sym typeface="+mn-ea"/>
              </a:rPr>
              <a:t>BDC</a:t>
            </a:r>
            <a:r>
              <a:rPr lang="zh-CN" altLang="en-US" sz="2800" dirty="0">
                <a:latin typeface="宋体" panose="02010600030101010101" pitchFamily="2" charset="-122"/>
                <a:sym typeface="+mn-ea"/>
              </a:rPr>
              <a:t>是 </a:t>
            </a:r>
            <a:r>
              <a:rPr lang="zh-CN" altLang="en-US" sz="2800" u="sng" dirty="0">
                <a:latin typeface="宋体" panose="02010600030101010101" pitchFamily="2" charset="-122"/>
                <a:sym typeface="+mn-ea"/>
              </a:rPr>
              <a:t>          </a:t>
            </a:r>
            <a:r>
              <a:rPr lang="zh-CN" altLang="en-US" sz="2800" dirty="0">
                <a:latin typeface="宋体" panose="02010600030101010101" pitchFamily="2" charset="-122"/>
                <a:sym typeface="+mn-ea"/>
              </a:rPr>
              <a:t>三角形</a:t>
            </a:r>
          </a:p>
          <a:p>
            <a:pPr algn="just" eaLnBrk="1" hangingPunct="1">
              <a:lnSpc>
                <a:spcPct val="180000"/>
              </a:lnSpc>
            </a:pPr>
            <a:r>
              <a:rPr lang="zh-CN" altLang="en-US" sz="2800" dirty="0">
                <a:latin typeface="宋体" panose="02010600030101010101" pitchFamily="2" charset="-122"/>
                <a:sym typeface="+mn-ea"/>
              </a:rPr>
              <a:t>例</a:t>
            </a:r>
            <a:r>
              <a:rPr lang="en-US" altLang="zh-CN" sz="2800" dirty="0">
                <a:latin typeface="宋体" panose="02010600030101010101" pitchFamily="2" charset="-122"/>
                <a:sym typeface="+mn-ea"/>
              </a:rPr>
              <a:t>7</a:t>
            </a:r>
            <a:r>
              <a:rPr lang="zh-CN" altLang="en-US" sz="2800" dirty="0">
                <a:latin typeface="宋体" panose="02010600030101010101" pitchFamily="2" charset="-122"/>
                <a:sym typeface="+mn-ea"/>
              </a:rPr>
              <a:t>、如图，△</a:t>
            </a:r>
            <a:r>
              <a:rPr lang="en-US" altLang="zh-CN" sz="2800" dirty="0">
                <a:latin typeface="宋体" panose="02010600030101010101" pitchFamily="2" charset="-122"/>
                <a:sym typeface="+mn-ea"/>
              </a:rPr>
              <a:t>ABC</a:t>
            </a:r>
            <a:r>
              <a:rPr lang="zh-CN" altLang="en-US" sz="2800" dirty="0">
                <a:latin typeface="宋体" panose="02010600030101010101" pitchFamily="2" charset="-122"/>
                <a:sym typeface="+mn-ea"/>
              </a:rPr>
              <a:t>中，</a:t>
            </a:r>
            <a:r>
              <a:rPr lang="en-US" altLang="zh-CN" sz="2800" dirty="0">
                <a:latin typeface="宋体" panose="02010600030101010101" pitchFamily="2" charset="-122"/>
                <a:sym typeface="+mn-ea"/>
              </a:rPr>
              <a:t>AB=AC</a:t>
            </a:r>
            <a:r>
              <a:rPr lang="zh-CN" altLang="en-US" sz="2800" dirty="0">
                <a:latin typeface="宋体" panose="02010600030101010101" pitchFamily="2" charset="-122"/>
                <a:sym typeface="+mn-ea"/>
              </a:rPr>
              <a:t>，</a:t>
            </a:r>
            <a:r>
              <a:rPr lang="en-US" altLang="zh-CN" sz="2800" dirty="0">
                <a:latin typeface="宋体" panose="02010600030101010101" pitchFamily="2" charset="-122"/>
                <a:sym typeface="+mn-ea"/>
              </a:rPr>
              <a:t>AD⊥BC</a:t>
            </a:r>
            <a:r>
              <a:rPr lang="zh-CN" altLang="en-US" sz="2800" dirty="0">
                <a:latin typeface="宋体" panose="02010600030101010101" pitchFamily="2" charset="-122"/>
                <a:sym typeface="+mn-ea"/>
              </a:rPr>
              <a:t>，垂足为</a:t>
            </a:r>
            <a:endParaRPr lang="zh-CN" altLang="en-US" sz="2800" dirty="0">
              <a:latin typeface="宋体" panose="02010600030101010101" pitchFamily="2" charset="-122"/>
            </a:endParaRPr>
          </a:p>
          <a:p>
            <a:pPr algn="just" eaLnBrk="1" hangingPunct="1">
              <a:lnSpc>
                <a:spcPct val="180000"/>
              </a:lnSpc>
            </a:pPr>
            <a:r>
              <a:rPr lang="zh-CN" altLang="en-US" sz="2800" dirty="0">
                <a:latin typeface="宋体" panose="02010600030101010101" pitchFamily="2" charset="-122"/>
                <a:sym typeface="+mn-ea"/>
              </a:rPr>
              <a:t>点</a:t>
            </a:r>
            <a:r>
              <a:rPr lang="en-US" altLang="zh-CN" sz="2800" dirty="0">
                <a:latin typeface="宋体" panose="02010600030101010101" pitchFamily="2" charset="-122"/>
                <a:sym typeface="+mn-ea"/>
              </a:rPr>
              <a:t>D</a:t>
            </a:r>
            <a:r>
              <a:rPr lang="zh-CN" altLang="en-US" sz="2800" dirty="0">
                <a:latin typeface="宋体" panose="02010600030101010101" pitchFamily="2" charset="-122"/>
                <a:sym typeface="+mn-ea"/>
              </a:rPr>
              <a:t>，若∠</a:t>
            </a:r>
            <a:r>
              <a:rPr lang="en-US" altLang="zh-CN" sz="2800" dirty="0">
                <a:latin typeface="宋体" panose="02010600030101010101" pitchFamily="2" charset="-122"/>
                <a:sym typeface="+mn-ea"/>
              </a:rPr>
              <a:t>BAC=70°</a:t>
            </a:r>
            <a:r>
              <a:rPr lang="zh-CN" altLang="en-US" sz="2800" dirty="0">
                <a:latin typeface="宋体" panose="02010600030101010101" pitchFamily="2" charset="-122"/>
                <a:sym typeface="+mn-ea"/>
              </a:rPr>
              <a:t>，则∠</a:t>
            </a:r>
            <a:r>
              <a:rPr lang="en-US" altLang="zh-CN" sz="2800" dirty="0">
                <a:latin typeface="宋体" panose="02010600030101010101" pitchFamily="2" charset="-122"/>
                <a:sym typeface="+mn-ea"/>
              </a:rPr>
              <a:t>BAD=_______.</a:t>
            </a:r>
            <a:endParaRPr lang="en-US" altLang="zh-CN" sz="2800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80000"/>
              </a:lnSpc>
            </a:pPr>
            <a:endParaRPr lang="zh-CN" altLang="en-US" sz="2800" dirty="0">
              <a:latin typeface="宋体" panose="02010600030101010101" pitchFamily="2" charset="-122"/>
            </a:endParaRPr>
          </a:p>
        </p:txBody>
      </p:sp>
      <p:pic>
        <p:nvPicPr>
          <p:cNvPr id="40963" name="Picture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09685" y="817245"/>
            <a:ext cx="2201545" cy="24777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22860" y="110490"/>
            <a:ext cx="733044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专题四：等腰三角形的轴对称性</a:t>
            </a:r>
          </a:p>
        </p:txBody>
      </p:sp>
      <p:pic>
        <p:nvPicPr>
          <p:cNvPr id="55299" name="Picture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549640" y="3569335"/>
            <a:ext cx="2171700" cy="1771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4328160" y="1929765"/>
            <a:ext cx="2080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</a:rPr>
              <a:t>75</a:t>
            </a:r>
            <a:r>
              <a:rPr lang="zh-CN" altLang="en-US" sz="2800">
                <a:solidFill>
                  <a:srgbClr val="FF0000"/>
                </a:solidFill>
              </a:rPr>
              <a:t>°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955540" y="2773045"/>
            <a:ext cx="2080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等腰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082540" y="4271645"/>
            <a:ext cx="2080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</a:rPr>
              <a:t>35</a:t>
            </a:r>
            <a:r>
              <a:rPr lang="zh-CN" altLang="en-US" sz="2800">
                <a:solidFill>
                  <a:srgbClr val="FF0000"/>
                </a:solidFill>
              </a:rPr>
              <a:t>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860" y="110490"/>
            <a:ext cx="733044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专题四：等腰三角形的轴对称性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30175" y="1049655"/>
            <a:ext cx="835914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例</a:t>
            </a:r>
            <a:r>
              <a:rPr lang="en-US" altLang="zh-CN" sz="2800"/>
              <a:t>8</a:t>
            </a:r>
            <a:r>
              <a:rPr lang="zh-CN" altLang="en-US" sz="2800"/>
              <a:t>、已知：如图，△</a:t>
            </a:r>
            <a:r>
              <a:rPr lang="en-US" altLang="zh-CN" sz="2800"/>
              <a:t>ABC</a:t>
            </a:r>
            <a:r>
              <a:rPr lang="zh-CN" altLang="en-US" sz="2800"/>
              <a:t>、△</a:t>
            </a:r>
            <a:r>
              <a:rPr lang="en-US" altLang="zh-CN" sz="2800"/>
              <a:t>ADE</a:t>
            </a:r>
            <a:r>
              <a:rPr lang="zh-CN" altLang="en-US" sz="2800"/>
              <a:t>都是等边三角形，</a:t>
            </a:r>
            <a:r>
              <a:rPr lang="en-US" altLang="zh-CN" sz="2800"/>
              <a:t>D</a:t>
            </a:r>
            <a:r>
              <a:rPr lang="zh-CN" altLang="en-US" sz="2800"/>
              <a:t>是</a:t>
            </a:r>
            <a:r>
              <a:rPr lang="en-US" altLang="zh-CN" sz="2800"/>
              <a:t>AC</a:t>
            </a:r>
            <a:r>
              <a:rPr lang="zh-CN" altLang="en-US" sz="2800"/>
              <a:t>上一点，</a:t>
            </a:r>
          </a:p>
          <a:p>
            <a:r>
              <a:rPr lang="zh-CN" altLang="en-US" sz="2800"/>
              <a:t>求证：</a:t>
            </a:r>
            <a:r>
              <a:rPr lang="en-US" altLang="zh-CN" sz="2800"/>
              <a:t>BD=CE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2860" y="3642360"/>
            <a:ext cx="910209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例</a:t>
            </a:r>
            <a:r>
              <a:rPr lang="en-US" altLang="zh-CN" sz="2800"/>
              <a:t>9</a:t>
            </a:r>
            <a:r>
              <a:rPr lang="zh-CN" altLang="en-US" sz="2800"/>
              <a:t>、如图所示，在△</a:t>
            </a:r>
            <a:r>
              <a:rPr lang="en-US" altLang="zh-CN" sz="2800"/>
              <a:t>ABC</a:t>
            </a:r>
            <a:r>
              <a:rPr lang="zh-CN" altLang="en-US" sz="2800"/>
              <a:t>中，</a:t>
            </a:r>
            <a:r>
              <a:rPr lang="en-US" altLang="zh-CN" sz="2800"/>
              <a:t>AB=AC</a:t>
            </a:r>
            <a:r>
              <a:rPr lang="zh-CN" altLang="en-US" sz="2800"/>
              <a:t>，</a:t>
            </a:r>
            <a:r>
              <a:rPr lang="en-US" altLang="zh-CN" sz="2800"/>
              <a:t>D</a:t>
            </a:r>
            <a:r>
              <a:rPr lang="zh-CN" altLang="en-US" sz="2800"/>
              <a:t>在</a:t>
            </a:r>
            <a:r>
              <a:rPr lang="en-US" altLang="zh-CN" sz="2800"/>
              <a:t>CA</a:t>
            </a:r>
            <a:r>
              <a:rPr lang="zh-CN" altLang="en-US" sz="2800"/>
              <a:t>的延长线上，</a:t>
            </a:r>
            <a:r>
              <a:rPr lang="en-US" altLang="zh-CN" sz="2800"/>
              <a:t>ED⊥BC</a:t>
            </a:r>
            <a:r>
              <a:rPr lang="zh-CN" altLang="en-US" sz="2800"/>
              <a:t>，分别交</a:t>
            </a:r>
            <a:r>
              <a:rPr lang="en-US" altLang="zh-CN" sz="2800"/>
              <a:t>BC</a:t>
            </a:r>
            <a:r>
              <a:rPr lang="zh-CN" altLang="en-US" sz="2800"/>
              <a:t>、</a:t>
            </a:r>
            <a:r>
              <a:rPr lang="en-US" altLang="zh-CN" sz="2800"/>
              <a:t>AB</a:t>
            </a:r>
            <a:r>
              <a:rPr lang="zh-CN" altLang="en-US" sz="2800"/>
              <a:t>于</a:t>
            </a:r>
            <a:r>
              <a:rPr lang="en-US" altLang="zh-CN" sz="2800"/>
              <a:t>E</a:t>
            </a:r>
            <a:r>
              <a:rPr lang="zh-CN" altLang="en-US" sz="2800"/>
              <a:t>、</a:t>
            </a:r>
            <a:r>
              <a:rPr lang="en-US" altLang="zh-CN" sz="2800"/>
              <a:t>F</a:t>
            </a:r>
            <a:r>
              <a:rPr lang="zh-CN" altLang="en-US" sz="2800"/>
              <a:t>，</a:t>
            </a:r>
            <a:r>
              <a:rPr lang="en-US" altLang="zh-CN" sz="2800"/>
              <a:t>∠C=30</a:t>
            </a:r>
            <a:r>
              <a:rPr lang="zh-CN" altLang="en-US" sz="2800"/>
              <a:t>°。</a:t>
            </a:r>
          </a:p>
          <a:p>
            <a:r>
              <a:rPr lang="zh-CN" altLang="en-US" sz="2800"/>
              <a:t>求证：△</a:t>
            </a:r>
            <a:r>
              <a:rPr lang="en-US" altLang="zh-CN" sz="2800"/>
              <a:t>ADF</a:t>
            </a:r>
            <a:r>
              <a:rPr lang="zh-CN" altLang="en-US" sz="2800"/>
              <a:t>是等边三角形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28380" y="3542030"/>
            <a:ext cx="3597275" cy="24358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89315" y="817245"/>
            <a:ext cx="3011170" cy="253301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/>
          <p:nvPr/>
        </p:nvSpPr>
        <p:spPr>
          <a:xfrm>
            <a:off x="154940" y="580708"/>
            <a:ext cx="7927975" cy="8661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80000"/>
              </a:lnSpc>
            </a:pPr>
            <a:r>
              <a:rPr lang="zh-CN" altLang="en-US" sz="2800" dirty="0">
                <a:latin typeface="宋体" panose="02010600030101010101" pitchFamily="2" charset="-122"/>
              </a:rPr>
              <a:t>等腰三角形、等边三角形的性质和判定</a:t>
            </a:r>
            <a:r>
              <a:rPr lang="en-US" altLang="zh-CN" sz="2800" dirty="0">
                <a:latin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latin typeface="宋体" panose="02010600030101010101" pitchFamily="2" charset="-122"/>
              </a:rPr>
              <a:t> </a:t>
            </a:r>
          </a:p>
        </p:txBody>
      </p:sp>
      <p:graphicFrame>
        <p:nvGraphicFramePr>
          <p:cNvPr id="2431030" name="Group 54"/>
          <p:cNvGraphicFramePr>
            <a:graphicFrameLocks noGrp="1"/>
          </p:cNvGraphicFramePr>
          <p:nvPr/>
        </p:nvGraphicFramePr>
        <p:xfrm>
          <a:off x="154940" y="1447165"/>
          <a:ext cx="11583035" cy="4810313"/>
        </p:xfrm>
        <a:graphic>
          <a:graphicData uri="http://schemas.openxmlformats.org/drawingml/2006/table">
            <a:tbl>
              <a:tblPr/>
              <a:tblGrid>
                <a:gridCol w="1793875"/>
                <a:gridCol w="5503545"/>
                <a:gridCol w="4285615"/>
              </a:tblGrid>
              <a:tr h="8293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  </a:t>
                      </a: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名称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项目</a:t>
                      </a: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 </a:t>
                      </a:r>
                    </a:p>
                  </a:txBody>
                  <a:tcPr marT="45724" marB="45724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等腰三角形</a:t>
                      </a: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等边三角形</a:t>
                      </a: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8100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性质</a:t>
                      </a: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T="45724" marB="45724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①</a:t>
                      </a: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边：两腰相等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②角：两个底角相等</a:t>
                      </a:r>
                      <a:r>
                        <a:rPr kumimoji="0" lang="en-US" altLang="zh-CN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(</a:t>
                      </a: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等边对等角</a:t>
                      </a:r>
                      <a:r>
                        <a:rPr kumimoji="0" lang="en-US" altLang="zh-CN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③</a:t>
                      </a: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重要线段：顶角的平分线、底边上的中线、底边上的高互相重合</a:t>
                      </a:r>
                      <a:r>
                        <a:rPr kumimoji="0" lang="en-US" altLang="zh-CN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(</a:t>
                      </a: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三线合一</a:t>
                      </a:r>
                      <a:r>
                        <a:rPr kumimoji="0" lang="en-US" altLang="zh-CN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)</a:t>
                      </a:r>
                      <a:endParaRPr kumimoji="0" lang="en-US" altLang="zh-CN" sz="2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④</a:t>
                      </a: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对称性：是轴对称图形，对称轴为顶角的平分线或底边上的中线或底边上的高所在的直线</a:t>
                      </a: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①</a:t>
                      </a: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边：三边都相等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②角：三个角都相等，都等于</a:t>
                      </a:r>
                      <a:r>
                        <a:rPr kumimoji="0" lang="en-US" altLang="zh-CN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60°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③</a:t>
                      </a: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重要线段：与等腰三角形的相同</a:t>
                      </a:r>
                      <a:endParaRPr kumimoji="0" lang="zh-CN" altLang="en-US" sz="2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④对称性：是轴对称图形，对称轴有三条</a:t>
                      </a: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矩形 1"/>
          <p:cNvSpPr/>
          <p:nvPr/>
        </p:nvSpPr>
        <p:spPr>
          <a:xfrm>
            <a:off x="22860" y="110490"/>
            <a:ext cx="733044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专题四：等腰三角形的轴对称性</a:t>
            </a: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32024" name="Group 24"/>
          <p:cNvGraphicFramePr>
            <a:graphicFrameLocks noGrp="1"/>
          </p:cNvGraphicFramePr>
          <p:nvPr/>
        </p:nvGraphicFramePr>
        <p:xfrm>
          <a:off x="331470" y="1157605"/>
          <a:ext cx="11536680" cy="3869054"/>
        </p:xfrm>
        <a:graphic>
          <a:graphicData uri="http://schemas.openxmlformats.org/drawingml/2006/table">
            <a:tbl>
              <a:tblPr/>
              <a:tblGrid>
                <a:gridCol w="1786890"/>
                <a:gridCol w="5481320"/>
                <a:gridCol w="4268470"/>
              </a:tblGrid>
              <a:tr h="10464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  </a:t>
                      </a: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名称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项目</a:t>
                      </a: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 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等腰三角形</a:t>
                      </a: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等边三角形</a:t>
                      </a: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2257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判定 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①</a:t>
                      </a: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利用定义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②等角对等边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①利用定义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②三个内角都相等的三角形是等边三角形</a:t>
                      </a:r>
                      <a:endParaRPr kumimoji="0" lang="zh-CN" altLang="en-US" sz="2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③有一个角是</a:t>
                      </a:r>
                      <a:r>
                        <a:rPr kumimoji="0" lang="en-US" altLang="zh-CN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60</a:t>
                      </a:r>
                      <a:r>
                        <a:rPr kumimoji="0" lang="en-US" altLang="zh-CN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°</a:t>
                      </a: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的等腰三角形是等边三角形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矩形 1"/>
          <p:cNvSpPr/>
          <p:nvPr/>
        </p:nvSpPr>
        <p:spPr>
          <a:xfrm>
            <a:off x="22860" y="110490"/>
            <a:ext cx="733044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专题四：等腰三角形的轴对称性</a:t>
            </a: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86690" y="110490"/>
            <a:ext cx="477774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专题五：直角三角形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6200" y="1095375"/>
            <a:ext cx="1185545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例</a:t>
            </a:r>
            <a:r>
              <a:rPr lang="en-US" altLang="zh-CN" sz="2800"/>
              <a:t>10</a:t>
            </a:r>
            <a:r>
              <a:rPr lang="zh-CN" altLang="en-US" sz="2800"/>
              <a:t>、如图在△</a:t>
            </a:r>
            <a:r>
              <a:rPr lang="en-US" altLang="zh-CN" sz="2800"/>
              <a:t>ABC</a:t>
            </a:r>
            <a:r>
              <a:rPr lang="zh-CN" altLang="en-US" sz="2800"/>
              <a:t>中，</a:t>
            </a:r>
            <a:r>
              <a:rPr lang="en-US" altLang="zh-CN" sz="2800"/>
              <a:t>AB=AC=8</a:t>
            </a:r>
            <a:r>
              <a:rPr lang="zh-CN" altLang="en-US" sz="2800"/>
              <a:t>，</a:t>
            </a:r>
            <a:r>
              <a:rPr lang="en-US" altLang="zh-CN" sz="2800"/>
              <a:t>BC=6</a:t>
            </a:r>
            <a:r>
              <a:rPr lang="zh-CN" altLang="en-US" sz="2800"/>
              <a:t>，</a:t>
            </a:r>
            <a:r>
              <a:rPr lang="en-US" altLang="zh-CN" sz="2800"/>
              <a:t>AF⊥BC</a:t>
            </a:r>
            <a:r>
              <a:rPr lang="zh-CN" altLang="en-US" sz="2800"/>
              <a:t>，</a:t>
            </a:r>
          </a:p>
          <a:p>
            <a:r>
              <a:rPr lang="en-US" altLang="zh-CN" sz="2800"/>
              <a:t>BE⊥AC,</a:t>
            </a:r>
            <a:r>
              <a:rPr lang="zh-CN" altLang="en-US" sz="2800"/>
              <a:t>垂足分别为点</a:t>
            </a:r>
            <a:r>
              <a:rPr lang="en-US" altLang="zh-CN" sz="2800"/>
              <a:t>F</a:t>
            </a:r>
            <a:r>
              <a:rPr lang="zh-CN" altLang="en-US" sz="2800"/>
              <a:t>、</a:t>
            </a:r>
            <a:r>
              <a:rPr lang="en-US" altLang="zh-CN" sz="2800"/>
              <a:t>E</a:t>
            </a:r>
            <a:r>
              <a:rPr lang="zh-CN" altLang="en-US" sz="2800"/>
              <a:t>，且点</a:t>
            </a:r>
            <a:r>
              <a:rPr lang="en-US" altLang="zh-CN" sz="2800"/>
              <a:t>D</a:t>
            </a:r>
            <a:r>
              <a:rPr lang="zh-CN" altLang="en-US" sz="2800"/>
              <a:t>是</a:t>
            </a:r>
            <a:r>
              <a:rPr lang="en-US" altLang="zh-CN" sz="2800"/>
              <a:t>AB</a:t>
            </a:r>
            <a:r>
              <a:rPr lang="zh-CN" altLang="en-US" sz="2800"/>
              <a:t>的中点，</a:t>
            </a:r>
          </a:p>
          <a:p>
            <a:r>
              <a:rPr lang="zh-CN" altLang="en-US" sz="2800"/>
              <a:t>△</a:t>
            </a:r>
            <a:r>
              <a:rPr lang="en-US" altLang="zh-CN" sz="2800"/>
              <a:t>DEF</a:t>
            </a:r>
            <a:r>
              <a:rPr lang="zh-CN" altLang="en-US" sz="2800"/>
              <a:t>周长是</a:t>
            </a:r>
            <a:r>
              <a:rPr lang="zh-CN" altLang="en-US" sz="2800" u="sng"/>
              <a:t>               </a:t>
            </a:r>
            <a:r>
              <a:rPr lang="zh-CN" altLang="en-US" u="sng"/>
              <a:t>     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743950" y="662305"/>
            <a:ext cx="2726055" cy="29521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86460" y="3382645"/>
            <a:ext cx="41459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蕴含知识点：</a:t>
            </a:r>
          </a:p>
        </p:txBody>
      </p:sp>
      <p:sp>
        <p:nvSpPr>
          <p:cNvPr id="7178" name="Text Box 10"/>
          <p:cNvSpPr txBox="1"/>
          <p:nvPr/>
        </p:nvSpPr>
        <p:spPr>
          <a:xfrm>
            <a:off x="667385" y="4197350"/>
            <a:ext cx="8418195" cy="13404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50000"/>
              </a:spcBef>
              <a:buClr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+mn-ea"/>
              </a:rPr>
              <a:t>直角三角形的性质</a:t>
            </a:r>
            <a:r>
              <a:rPr lang="zh-CN" altLang="zh-CN" sz="28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+mn-ea"/>
              </a:rPr>
              <a:t>:</a:t>
            </a:r>
          </a:p>
          <a:p>
            <a:pPr marL="0" lvl="0" indent="0" eaLnBrk="1" hangingPunct="1">
              <a:lnSpc>
                <a:spcPct val="120000"/>
              </a:lnSpc>
              <a:spcBef>
                <a:spcPct val="50000"/>
              </a:spcBef>
              <a:buClrTx/>
              <a:buNone/>
            </a:pPr>
            <a:r>
              <a:rPr lang="zh-CN" altLang="en-US" sz="2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直角三角形斜边上的中线等于斜边的一半</a:t>
            </a:r>
            <a:r>
              <a:rPr lang="zh-CN" altLang="zh-CN" sz="2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438" y="110490"/>
            <a:ext cx="6776085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专题六：数学思想</a:t>
            </a:r>
            <a:r>
              <a:rPr lang="en-US" altLang="zh-CN" sz="40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---</a:t>
            </a:r>
            <a:r>
              <a:rPr lang="zh-CN" altLang="en-US" sz="40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分类讨论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-66040" y="930910"/>
            <a:ext cx="10107295" cy="1641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 eaLnBrk="1" hangingPunct="1">
              <a:lnSpc>
                <a:spcPct val="180000"/>
              </a:lnSpc>
            </a:pPr>
            <a:r>
              <a:rPr lang="zh-CN" altLang="en-US" sz="2800" dirty="0">
                <a:latin typeface="宋体" panose="02010600030101010101" pitchFamily="2" charset="-122"/>
                <a:sym typeface="+mn-ea"/>
              </a:rPr>
              <a:t>例</a:t>
            </a:r>
            <a:r>
              <a:rPr lang="en-US" altLang="zh-CN" sz="2800" dirty="0">
                <a:latin typeface="宋体" panose="02010600030101010101" pitchFamily="2" charset="-122"/>
                <a:sym typeface="+mn-ea"/>
              </a:rPr>
              <a:t>11</a:t>
            </a:r>
            <a:r>
              <a:rPr lang="zh-CN" altLang="en-US" sz="2800" dirty="0">
                <a:latin typeface="宋体" panose="02010600030101010101" pitchFamily="2" charset="-122"/>
                <a:sym typeface="+mn-ea"/>
              </a:rPr>
              <a:t>、等腰三角形的周长为</a:t>
            </a:r>
            <a:r>
              <a:rPr lang="en-US" altLang="zh-CN" sz="2800" dirty="0">
                <a:latin typeface="宋体" panose="02010600030101010101" pitchFamily="2" charset="-122"/>
                <a:sym typeface="+mn-ea"/>
              </a:rPr>
              <a:t>16</a:t>
            </a:r>
            <a:r>
              <a:rPr lang="zh-CN" altLang="en-US" sz="2800" dirty="0">
                <a:latin typeface="宋体" panose="02010600030101010101" pitchFamily="2" charset="-122"/>
                <a:sym typeface="+mn-ea"/>
              </a:rPr>
              <a:t>，其一边长为</a:t>
            </a:r>
            <a:r>
              <a:rPr lang="en-US" altLang="zh-CN" sz="2800" dirty="0">
                <a:latin typeface="宋体" panose="02010600030101010101" pitchFamily="2" charset="-122"/>
                <a:sym typeface="+mn-ea"/>
              </a:rPr>
              <a:t>6</a:t>
            </a:r>
            <a:r>
              <a:rPr lang="zh-CN" altLang="en-US" sz="2800" dirty="0">
                <a:latin typeface="宋体" panose="02010600030101010101" pitchFamily="2" charset="-122"/>
                <a:sym typeface="+mn-ea"/>
              </a:rPr>
              <a:t>，则另两边为</a:t>
            </a:r>
            <a:r>
              <a:rPr lang="en-US" altLang="zh-CN" sz="2800" dirty="0">
                <a:latin typeface="宋体" panose="02010600030101010101" pitchFamily="2" charset="-122"/>
                <a:sym typeface="+mn-ea"/>
              </a:rPr>
              <a:t>_____________.</a:t>
            </a:r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617855" y="1619885"/>
            <a:ext cx="1960880" cy="86614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just" eaLnBrk="1" hangingPunct="1">
              <a:lnSpc>
                <a:spcPct val="18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6</a:t>
            </a:r>
            <a:r>
              <a:rPr lang="zh-CN" altLang="en-US" sz="28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和</a:t>
            </a:r>
            <a:r>
              <a:rPr lang="en-US" altLang="zh-CN" sz="28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4</a:t>
            </a:r>
            <a:r>
              <a:rPr lang="zh-CN" altLang="en-US" sz="28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或</a:t>
            </a:r>
            <a:r>
              <a:rPr lang="en-US" altLang="zh-CN" sz="28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5</a:t>
            </a:r>
            <a:r>
              <a:rPr lang="zh-CN" altLang="en-US" sz="28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和</a:t>
            </a:r>
            <a:r>
              <a:rPr lang="en-US" altLang="zh-CN" sz="28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5</a:t>
            </a:r>
          </a:p>
        </p:txBody>
      </p:sp>
      <p:sp>
        <p:nvSpPr>
          <p:cNvPr id="6" name="矩形 5"/>
          <p:cNvSpPr/>
          <p:nvPr/>
        </p:nvSpPr>
        <p:spPr>
          <a:xfrm>
            <a:off x="198120" y="2686050"/>
            <a:ext cx="222504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练习：二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82905" y="3392805"/>
            <a:ext cx="9796145" cy="20853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dirty="0">
                <a:latin typeface="宋体" panose="02010600030101010101" pitchFamily="2" charset="-122"/>
                <a:sym typeface="+mn-ea"/>
              </a:rPr>
              <a:t>3</a:t>
            </a:r>
            <a:r>
              <a:rPr lang="zh-CN" altLang="en-US" sz="2800" dirty="0">
                <a:latin typeface="宋体" panose="02010600030101010101" pitchFamily="2" charset="-122"/>
                <a:sym typeface="+mn-ea"/>
              </a:rPr>
              <a:t>、等腰三角形的一个角为</a:t>
            </a:r>
            <a:r>
              <a:rPr lang="en-US" altLang="zh-CN" sz="2800" dirty="0">
                <a:latin typeface="宋体" panose="02010600030101010101" pitchFamily="2" charset="-122"/>
                <a:sym typeface="+mn-ea"/>
              </a:rPr>
              <a:t>80°</a:t>
            </a:r>
            <a:r>
              <a:rPr lang="zh-CN" altLang="en-US" sz="2800" dirty="0">
                <a:latin typeface="宋体" panose="02010600030101010101" pitchFamily="2" charset="-122"/>
                <a:sym typeface="+mn-ea"/>
              </a:rPr>
              <a:t>，则它的底角是</a:t>
            </a:r>
            <a:r>
              <a:rPr lang="en-US" altLang="zh-CN" sz="2800" dirty="0">
                <a:latin typeface="宋体" panose="02010600030101010101" pitchFamily="2" charset="-122"/>
                <a:sym typeface="+mn-ea"/>
              </a:rPr>
              <a:t>____________</a:t>
            </a:r>
          </a:p>
          <a:p>
            <a:pPr defTabSz="0" eaLnBrk="1" hangingPunct="1">
              <a:lnSpc>
                <a:spcPts val="2365"/>
              </a:lnSpc>
              <a:tabLst>
                <a:tab pos="558800" algn="l"/>
              </a:tabLst>
            </a:pPr>
            <a:endParaRPr lang="en-US" altLang="zh-CN" sz="2800" dirty="0">
              <a:latin typeface="宋体" panose="02010600030101010101" pitchFamily="2" charset="-122"/>
              <a:sym typeface="+mn-ea"/>
            </a:endParaRPr>
          </a:p>
          <a:p>
            <a:pPr defTabSz="0" eaLnBrk="1" hangingPunct="1">
              <a:lnSpc>
                <a:spcPts val="2365"/>
              </a:lnSpc>
              <a:tabLst>
                <a:tab pos="558800" algn="l"/>
              </a:tabLst>
            </a:pPr>
            <a:r>
              <a:rPr lang="en-US" altLang="zh-CN" sz="2800" dirty="0">
                <a:latin typeface="宋体" panose="02010600030101010101" pitchFamily="2" charset="-122"/>
                <a:sym typeface="+mn-ea"/>
              </a:rPr>
              <a:t>4</a:t>
            </a:r>
            <a:r>
              <a:rPr lang="zh-CN" altLang="en-US" sz="2800" dirty="0">
                <a:latin typeface="宋体" panose="02010600030101010101" pitchFamily="2" charset="-122"/>
                <a:sym typeface="+mn-ea"/>
              </a:rPr>
              <a:t>、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等腰三角形一腰上的高与另一腰的夹角为 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40°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，则等腰</a:t>
            </a:r>
            <a:endParaRPr lang="zh-CN" altLang="en-US" sz="2800" dirty="0">
              <a:latin typeface="Times New Roman" panose="02020603050405020304" pitchFamily="18" charset="0"/>
            </a:endParaRPr>
          </a:p>
          <a:p>
            <a:pPr defTabSz="0" eaLnBrk="1" hangingPunct="1">
              <a:lnSpc>
                <a:spcPts val="1000"/>
              </a:lnSpc>
              <a:tabLst>
                <a:tab pos="558800" algn="l"/>
              </a:tabLst>
            </a:pPr>
            <a:endParaRPr lang="zh-CN" altLang="en-US" sz="2800" dirty="0">
              <a:latin typeface="Times New Roman" panose="02020603050405020304" pitchFamily="18" charset="0"/>
            </a:endParaRPr>
          </a:p>
          <a:p>
            <a:pPr defTabSz="0" eaLnBrk="1" hangingPunct="1">
              <a:lnSpc>
                <a:spcPts val="3100"/>
              </a:lnSpc>
              <a:tabLst>
                <a:tab pos="558800" algn="l"/>
              </a:tabLst>
            </a:pP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三角形底角的度数</a:t>
            </a:r>
            <a:r>
              <a:rPr lang="en-US" altLang="zh-CN" sz="2800" dirty="0">
                <a:latin typeface="宋体" panose="02010600030101010101" pitchFamily="2" charset="-122"/>
                <a:sym typeface="+mn-ea"/>
              </a:rPr>
              <a:t>____________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．</a:t>
            </a:r>
            <a:endParaRPr lang="zh-CN" altLang="en-US" sz="2800" dirty="0">
              <a:latin typeface="Times New Roman" panose="02020603050405020304" pitchFamily="18" charset="0"/>
            </a:endParaRPr>
          </a:p>
          <a:p>
            <a:r>
              <a:rPr lang="zh-CN" altLang="en-US" sz="2800" dirty="0">
                <a:latin typeface="宋体" panose="02010600030101010101" pitchFamily="2" charset="-122"/>
                <a:sym typeface="+mn-ea"/>
              </a:rPr>
              <a:t>            </a:t>
            </a:r>
            <a:endParaRPr lang="zh-CN" altLang="en-US" sz="2800"/>
          </a:p>
        </p:txBody>
      </p:sp>
      <p:sp>
        <p:nvSpPr>
          <p:cNvPr id="8" name="文本框 7"/>
          <p:cNvSpPr txBox="1"/>
          <p:nvPr/>
        </p:nvSpPr>
        <p:spPr>
          <a:xfrm>
            <a:off x="7899400" y="3168015"/>
            <a:ext cx="22796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</a:rPr>
              <a:t>80</a:t>
            </a:r>
            <a:r>
              <a:rPr lang="zh-CN" altLang="en-US" sz="2800">
                <a:solidFill>
                  <a:srgbClr val="FF0000"/>
                </a:solidFill>
              </a:rPr>
              <a:t>°或</a:t>
            </a:r>
            <a:r>
              <a:rPr lang="en-US" altLang="zh-CN" sz="2800">
                <a:solidFill>
                  <a:srgbClr val="FF0000"/>
                </a:solidFill>
              </a:rPr>
              <a:t>50</a:t>
            </a:r>
            <a:r>
              <a:rPr lang="zh-CN" altLang="en-US" sz="2800">
                <a:solidFill>
                  <a:srgbClr val="FF0000"/>
                </a:solidFill>
              </a:rPr>
              <a:t>°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429635" y="4499610"/>
            <a:ext cx="205549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65°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或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25°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 Box 2"/>
          <p:cNvSpPr txBox="1"/>
          <p:nvPr/>
        </p:nvSpPr>
        <p:spPr>
          <a:xfrm>
            <a:off x="113665" y="1058545"/>
            <a:ext cx="11395075" cy="54082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80000"/>
              </a:lnSpc>
            </a:pPr>
            <a:r>
              <a:rPr lang="zh-CN" altLang="en-US" sz="3200" dirty="0">
                <a:latin typeface="宋体" panose="02010600030101010101" pitchFamily="2" charset="-122"/>
              </a:rPr>
              <a:t>例</a:t>
            </a:r>
            <a:r>
              <a:rPr lang="en-US" altLang="zh-CN" sz="3200" dirty="0">
                <a:latin typeface="宋体" panose="02010600030101010101" pitchFamily="2" charset="-122"/>
              </a:rPr>
              <a:t>1.</a:t>
            </a:r>
            <a:r>
              <a:rPr lang="zh-CN" altLang="en-US" sz="3200" dirty="0">
                <a:latin typeface="宋体" panose="02010600030101010101" pitchFamily="2" charset="-122"/>
              </a:rPr>
              <a:t>下列四个图案中，轴对称图形的个数是</a:t>
            </a:r>
            <a:r>
              <a:rPr lang="en-US" altLang="zh-CN" sz="3200" dirty="0">
                <a:latin typeface="宋体" panose="02010600030101010101" pitchFamily="2" charset="-122"/>
              </a:rPr>
              <a:t>(   )</a:t>
            </a:r>
          </a:p>
          <a:p>
            <a:pPr algn="just" eaLnBrk="1" hangingPunct="1">
              <a:lnSpc>
                <a:spcPct val="180000"/>
              </a:lnSpc>
            </a:pPr>
            <a:endParaRPr lang="en-US" altLang="zh-CN" sz="3200" dirty="0">
              <a:latin typeface="宋体" panose="02010600030101010101" pitchFamily="2" charset="-122"/>
            </a:endParaRPr>
          </a:p>
          <a:p>
            <a:pPr algn="just" eaLnBrk="1" hangingPunct="1">
              <a:lnSpc>
                <a:spcPct val="180000"/>
              </a:lnSpc>
            </a:pPr>
            <a:endParaRPr lang="en-US" altLang="zh-CN" sz="3200" dirty="0">
              <a:latin typeface="宋体" panose="02010600030101010101" pitchFamily="2" charset="-122"/>
            </a:endParaRPr>
          </a:p>
          <a:p>
            <a:pPr algn="just" eaLnBrk="1" hangingPunct="1">
              <a:lnSpc>
                <a:spcPct val="180000"/>
              </a:lnSpc>
            </a:pPr>
            <a:endParaRPr lang="en-US" altLang="zh-CN" sz="3200" dirty="0">
              <a:latin typeface="宋体" panose="02010600030101010101" pitchFamily="2" charset="-122"/>
            </a:endParaRPr>
          </a:p>
          <a:p>
            <a:pPr algn="just" eaLnBrk="1" hangingPunct="1">
              <a:lnSpc>
                <a:spcPct val="180000"/>
              </a:lnSpc>
            </a:pPr>
            <a:r>
              <a:rPr lang="en-US" altLang="zh-CN" sz="3200" dirty="0">
                <a:latin typeface="宋体" panose="02010600030101010101" pitchFamily="2" charset="-122"/>
              </a:rPr>
              <a:t>(A)1		(B)2		(C)3		(D)4</a:t>
            </a:r>
          </a:p>
          <a:p>
            <a:pPr algn="just" eaLnBrk="1" hangingPunct="1">
              <a:lnSpc>
                <a:spcPct val="180000"/>
              </a:lnSpc>
            </a:pPr>
            <a:endParaRPr lang="zh-CN" altLang="en-US" sz="3200" dirty="0">
              <a:latin typeface="宋体" panose="02010600030101010101" pitchFamily="2" charset="-122"/>
            </a:endParaRPr>
          </a:p>
        </p:txBody>
      </p:sp>
      <p:pic>
        <p:nvPicPr>
          <p:cNvPr id="47107" name="Picture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4323" y="2265680"/>
            <a:ext cx="7046912" cy="1885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1905" y="110490"/>
            <a:ext cx="477774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专题一：轴对称图形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076565" y="1427480"/>
            <a:ext cx="15144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</a:rPr>
              <a:t>C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/>
          <p:nvPr/>
        </p:nvSpPr>
        <p:spPr>
          <a:xfrm>
            <a:off x="1774825" y="908050"/>
            <a:ext cx="8577263" cy="9950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05000"/>
              </a:lnSpc>
              <a:spcBef>
                <a:spcPct val="50000"/>
              </a:spcBef>
              <a:buClrTx/>
              <a:buNone/>
            </a:pPr>
            <a:r>
              <a:rPr lang="en-US" altLang="zh-CN" sz="2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zh-CN" altLang="en-US" sz="2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、在等腰三角形中，己知有一个角为</a:t>
            </a:r>
            <a:r>
              <a:rPr lang="zh-CN" altLang="zh-CN" sz="2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50</a:t>
            </a:r>
            <a:r>
              <a:rPr lang="zh-CN" altLang="zh-CN" sz="2800" b="1" baseline="30000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0</a:t>
            </a:r>
            <a:r>
              <a:rPr lang="zh-CN" altLang="en-US" sz="2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，求其余两个角的度数。 </a:t>
            </a:r>
          </a:p>
        </p:txBody>
      </p:sp>
      <p:sp>
        <p:nvSpPr>
          <p:cNvPr id="10243" name="Rectangle 3"/>
          <p:cNvSpPr/>
          <p:nvPr/>
        </p:nvSpPr>
        <p:spPr>
          <a:xfrm>
            <a:off x="1774825" y="2353628"/>
            <a:ext cx="8640763" cy="99504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05000"/>
              </a:lnSpc>
              <a:spcBef>
                <a:spcPct val="10000"/>
              </a:spcBef>
              <a:buClrTx/>
              <a:buNone/>
            </a:pPr>
            <a:r>
              <a:rPr lang="en-US" altLang="zh-CN" sz="2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r>
              <a:rPr lang="zh-CN" altLang="en-US" sz="2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、如图，在</a:t>
            </a:r>
            <a:r>
              <a:rPr lang="en-US" altLang="zh-CN" sz="2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△</a:t>
            </a:r>
            <a:r>
              <a:rPr lang="zh-CN" altLang="zh-CN" sz="2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ABC</a:t>
            </a:r>
            <a:r>
              <a:rPr lang="zh-CN" altLang="en-US" sz="2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中，点</a:t>
            </a:r>
            <a:r>
              <a:rPr lang="zh-CN" altLang="zh-CN" sz="2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D</a:t>
            </a:r>
            <a:r>
              <a:rPr lang="zh-CN" altLang="en-US" sz="2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zh-CN" altLang="zh-CN" sz="2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E</a:t>
            </a:r>
            <a:r>
              <a:rPr lang="zh-CN" altLang="en-US" sz="2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zh-CN" altLang="zh-CN" sz="2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F</a:t>
            </a:r>
            <a:r>
              <a:rPr lang="zh-CN" altLang="en-US" sz="2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分别在</a:t>
            </a:r>
            <a:r>
              <a:rPr lang="zh-CN" altLang="zh-CN" sz="2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BC</a:t>
            </a:r>
            <a:r>
              <a:rPr lang="zh-CN" altLang="en-US" sz="2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zh-CN" altLang="zh-CN" sz="2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AB</a:t>
            </a:r>
            <a:r>
              <a:rPr lang="zh-CN" altLang="en-US" sz="2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zh-CN" altLang="zh-CN" sz="2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AC</a:t>
            </a:r>
            <a:r>
              <a:rPr lang="zh-CN" altLang="en-US" sz="2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上，且</a:t>
            </a:r>
            <a:r>
              <a:rPr lang="zh-CN" altLang="zh-CN" sz="2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BD=BE</a:t>
            </a:r>
            <a:r>
              <a:rPr lang="zh-CN" altLang="en-US" sz="2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zh-CN" sz="2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CD=CF</a:t>
            </a:r>
            <a:r>
              <a:rPr lang="zh-CN" altLang="en-US" sz="2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en-US" altLang="zh-CN" sz="2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∠</a:t>
            </a:r>
            <a:r>
              <a:rPr lang="zh-CN" altLang="zh-CN" sz="2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A=70</a:t>
            </a:r>
            <a:r>
              <a:rPr lang="zh-CN" altLang="zh-CN" sz="2800" b="1" baseline="30000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0</a:t>
            </a:r>
            <a:r>
              <a:rPr lang="zh-CN" altLang="en-US" sz="2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，那么</a:t>
            </a:r>
            <a:r>
              <a:rPr lang="en-US" altLang="zh-CN" sz="2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∠</a:t>
            </a:r>
            <a:r>
              <a:rPr lang="zh-CN" altLang="zh-CN" sz="2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FDE</a:t>
            </a:r>
            <a:r>
              <a:rPr lang="zh-CN" altLang="en-US" sz="2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等于多少度？</a:t>
            </a:r>
          </a:p>
        </p:txBody>
      </p:sp>
      <p:grpSp>
        <p:nvGrpSpPr>
          <p:cNvPr id="2" name="Group 4"/>
          <p:cNvGrpSpPr>
            <a:grpSpLocks noChangeAspect="1"/>
          </p:cNvGrpSpPr>
          <p:nvPr/>
        </p:nvGrpSpPr>
        <p:grpSpPr>
          <a:xfrm>
            <a:off x="2135188" y="3643313"/>
            <a:ext cx="3959225" cy="2611437"/>
            <a:chOff x="0" y="-1"/>
            <a:chExt cx="2494" cy="1645"/>
          </a:xfrm>
        </p:grpSpPr>
        <p:sp>
          <p:nvSpPr>
            <p:cNvPr id="12294" name="AutoShape 5"/>
            <p:cNvSpPr>
              <a:spLocks noChangeAspect="1" noTextEdit="1"/>
            </p:cNvSpPr>
            <p:nvPr/>
          </p:nvSpPr>
          <p:spPr>
            <a:xfrm>
              <a:off x="0" y="0"/>
              <a:ext cx="2494" cy="1644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95" name="Line 6"/>
            <p:cNvSpPr/>
            <p:nvPr/>
          </p:nvSpPr>
          <p:spPr>
            <a:xfrm flipH="1">
              <a:off x="186" y="218"/>
              <a:ext cx="702" cy="1142"/>
            </a:xfrm>
            <a:prstGeom prst="line">
              <a:avLst/>
            </a:prstGeom>
            <a:ln w="28575" cap="flat" cmpd="sng">
              <a:solidFill>
                <a:srgbClr val="00008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296" name="Line 7"/>
            <p:cNvSpPr/>
            <p:nvPr/>
          </p:nvSpPr>
          <p:spPr>
            <a:xfrm flipH="1">
              <a:off x="186" y="1352"/>
              <a:ext cx="2161" cy="8"/>
            </a:xfrm>
            <a:prstGeom prst="line">
              <a:avLst/>
            </a:prstGeom>
            <a:ln w="28575" cap="flat" cmpd="sng">
              <a:solidFill>
                <a:srgbClr val="00008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297" name="Line 8"/>
            <p:cNvSpPr/>
            <p:nvPr/>
          </p:nvSpPr>
          <p:spPr>
            <a:xfrm>
              <a:off x="888" y="218"/>
              <a:ext cx="1459" cy="1134"/>
            </a:xfrm>
            <a:prstGeom prst="line">
              <a:avLst/>
            </a:prstGeom>
            <a:ln w="28575" cap="flat" cmpd="sng">
              <a:solidFill>
                <a:srgbClr val="00008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298" name="Line 9"/>
            <p:cNvSpPr/>
            <p:nvPr/>
          </p:nvSpPr>
          <p:spPr>
            <a:xfrm>
              <a:off x="669" y="570"/>
              <a:ext cx="398" cy="790"/>
            </a:xfrm>
            <a:prstGeom prst="line">
              <a:avLst/>
            </a:prstGeom>
            <a:ln w="28575" cap="flat" cmpd="sng">
              <a:solidFill>
                <a:srgbClr val="00008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299" name="Line 10"/>
            <p:cNvSpPr/>
            <p:nvPr/>
          </p:nvSpPr>
          <p:spPr>
            <a:xfrm flipH="1">
              <a:off x="1067" y="554"/>
              <a:ext cx="258" cy="806"/>
            </a:xfrm>
            <a:prstGeom prst="line">
              <a:avLst/>
            </a:prstGeom>
            <a:ln w="28575" cap="flat" cmpd="sng">
              <a:solidFill>
                <a:srgbClr val="000080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12300" name="Group 11"/>
            <p:cNvGrpSpPr/>
            <p:nvPr/>
          </p:nvGrpSpPr>
          <p:grpSpPr>
            <a:xfrm>
              <a:off x="695" y="-1"/>
              <a:ext cx="209" cy="310"/>
              <a:chOff x="-84" y="-78"/>
              <a:chExt cx="209" cy="310"/>
            </a:xfrm>
          </p:grpSpPr>
          <p:sp>
            <p:nvSpPr>
              <p:cNvPr id="12321" name="Oval 12"/>
              <p:cNvSpPr/>
              <p:nvPr/>
            </p:nvSpPr>
            <p:spPr>
              <a:xfrm>
                <a:off x="93" y="126"/>
                <a:ext cx="32" cy="31"/>
              </a:xfrm>
              <a:prstGeom prst="ellipse">
                <a:avLst/>
              </a:prstGeom>
              <a:solidFill>
                <a:srgbClr val="FF0000"/>
              </a:solidFill>
              <a:ln w="285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§"/>
                  <a:defRPr sz="3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SzPct val="85000"/>
                  <a:buFont typeface="Wingdings" panose="05000000000000000000" pitchFamily="2" charset="2"/>
                  <a:buChar char="Ø"/>
                  <a:defRPr sz="28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95000"/>
                  <a:buFont typeface="Wingdings 2" pitchFamily="18" charset="2"/>
                  <a:buChar char="¡"/>
                  <a:defRPr sz="24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SzPct val="90000"/>
                  <a:buFont typeface="Wingdings" panose="05000000000000000000" pitchFamily="2" charset="2"/>
                  <a:buChar char="Ø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 2" pitchFamily="18" charset="2"/>
                  <a:buChar char="¡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ClrTx/>
                  <a:buNone/>
                </a:pPr>
                <a:endParaRPr lang="zh-CN" altLang="en-US" sz="1800" dirty="0"/>
              </a:p>
            </p:txBody>
          </p:sp>
          <p:sp>
            <p:nvSpPr>
              <p:cNvPr id="12322" name="Rectangle 13"/>
              <p:cNvSpPr/>
              <p:nvPr/>
            </p:nvSpPr>
            <p:spPr>
              <a:xfrm>
                <a:off x="0" y="0"/>
                <a:ext cx="80" cy="2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§"/>
                  <a:defRPr sz="3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SzPct val="85000"/>
                  <a:buFont typeface="Wingdings" panose="05000000000000000000" pitchFamily="2" charset="2"/>
                  <a:buChar char="Ø"/>
                  <a:defRPr sz="28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95000"/>
                  <a:buFont typeface="Wingdings 2" pitchFamily="18" charset="2"/>
                  <a:buChar char="¡"/>
                  <a:defRPr sz="24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SzPct val="90000"/>
                  <a:buFont typeface="Wingdings" panose="05000000000000000000" pitchFamily="2" charset="2"/>
                  <a:buChar char="Ø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 2" pitchFamily="18" charset="2"/>
                  <a:buChar char="¡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ClrTx/>
                  <a:buNone/>
                </a:pPr>
                <a:endParaRPr lang="zh-CN" altLang="zh-CN" sz="2400" dirty="0"/>
              </a:p>
            </p:txBody>
          </p:sp>
          <p:sp>
            <p:nvSpPr>
              <p:cNvPr id="12323" name="Rectangle 14"/>
              <p:cNvSpPr/>
              <p:nvPr/>
            </p:nvSpPr>
            <p:spPr>
              <a:xfrm>
                <a:off x="-84" y="-78"/>
                <a:ext cx="111" cy="23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§"/>
                  <a:defRPr sz="3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SzPct val="85000"/>
                  <a:buFont typeface="Wingdings" panose="05000000000000000000" pitchFamily="2" charset="2"/>
                  <a:buChar char="Ø"/>
                  <a:defRPr sz="28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95000"/>
                  <a:buFont typeface="Wingdings 2" pitchFamily="18" charset="2"/>
                  <a:buChar char="¡"/>
                  <a:defRPr sz="24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SzPct val="90000"/>
                  <a:buFont typeface="Wingdings" panose="05000000000000000000" pitchFamily="2" charset="2"/>
                  <a:buChar char="Ø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 2" pitchFamily="18" charset="2"/>
                  <a:buChar char="¡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ClrTx/>
                  <a:buNone/>
                </a:pPr>
                <a:r>
                  <a:rPr lang="zh-CN" altLang="zh-CN" sz="2400" dirty="0"/>
                  <a:t>A</a:t>
                </a:r>
              </a:p>
            </p:txBody>
          </p:sp>
        </p:grpSp>
        <p:grpSp>
          <p:nvGrpSpPr>
            <p:cNvPr id="12301" name="Group 15"/>
            <p:cNvGrpSpPr/>
            <p:nvPr/>
          </p:nvGrpSpPr>
          <p:grpSpPr>
            <a:xfrm>
              <a:off x="76" y="1344"/>
              <a:ext cx="125" cy="258"/>
              <a:chOff x="0" y="0"/>
              <a:chExt cx="125" cy="258"/>
            </a:xfrm>
          </p:grpSpPr>
          <p:sp>
            <p:nvSpPr>
              <p:cNvPr id="12318" name="Oval 16"/>
              <p:cNvSpPr/>
              <p:nvPr/>
            </p:nvSpPr>
            <p:spPr>
              <a:xfrm>
                <a:off x="94" y="0"/>
                <a:ext cx="31" cy="32"/>
              </a:xfrm>
              <a:prstGeom prst="ellipse">
                <a:avLst/>
              </a:prstGeom>
              <a:solidFill>
                <a:srgbClr val="FF0000"/>
              </a:solidFill>
              <a:ln w="285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§"/>
                  <a:defRPr sz="3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SzPct val="85000"/>
                  <a:buFont typeface="Wingdings" panose="05000000000000000000" pitchFamily="2" charset="2"/>
                  <a:buChar char="Ø"/>
                  <a:defRPr sz="28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95000"/>
                  <a:buFont typeface="Wingdings 2" pitchFamily="18" charset="2"/>
                  <a:buChar char="¡"/>
                  <a:defRPr sz="24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SzPct val="90000"/>
                  <a:buFont typeface="Wingdings" panose="05000000000000000000" pitchFamily="2" charset="2"/>
                  <a:buChar char="Ø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 2" pitchFamily="18" charset="2"/>
                  <a:buChar char="¡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ClrTx/>
                  <a:buNone/>
                </a:pPr>
                <a:endParaRPr lang="zh-CN" altLang="en-US" sz="1800" dirty="0"/>
              </a:p>
            </p:txBody>
          </p:sp>
          <p:sp>
            <p:nvSpPr>
              <p:cNvPr id="12319" name="Rectangle 17"/>
              <p:cNvSpPr/>
              <p:nvPr/>
            </p:nvSpPr>
            <p:spPr>
              <a:xfrm>
                <a:off x="0" y="24"/>
                <a:ext cx="80" cy="2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§"/>
                  <a:defRPr sz="3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SzPct val="85000"/>
                  <a:buFont typeface="Wingdings" panose="05000000000000000000" pitchFamily="2" charset="2"/>
                  <a:buChar char="Ø"/>
                  <a:defRPr sz="28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95000"/>
                  <a:buFont typeface="Wingdings 2" pitchFamily="18" charset="2"/>
                  <a:buChar char="¡"/>
                  <a:defRPr sz="24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SzPct val="90000"/>
                  <a:buFont typeface="Wingdings" panose="05000000000000000000" pitchFamily="2" charset="2"/>
                  <a:buChar char="Ø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 2" pitchFamily="18" charset="2"/>
                  <a:buChar char="¡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ClrTx/>
                  <a:buNone/>
                </a:pPr>
                <a:endParaRPr lang="zh-CN" altLang="zh-CN" sz="2400" dirty="0"/>
              </a:p>
            </p:txBody>
          </p:sp>
          <p:sp>
            <p:nvSpPr>
              <p:cNvPr id="12320" name="Rectangle 18"/>
              <p:cNvSpPr/>
              <p:nvPr/>
            </p:nvSpPr>
            <p:spPr>
              <a:xfrm>
                <a:off x="0" y="24"/>
                <a:ext cx="104" cy="23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§"/>
                  <a:defRPr sz="3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SzPct val="85000"/>
                  <a:buFont typeface="Wingdings" panose="05000000000000000000" pitchFamily="2" charset="2"/>
                  <a:buChar char="Ø"/>
                  <a:defRPr sz="28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95000"/>
                  <a:buFont typeface="Wingdings 2" pitchFamily="18" charset="2"/>
                  <a:buChar char="¡"/>
                  <a:defRPr sz="24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SzPct val="90000"/>
                  <a:buFont typeface="Wingdings" panose="05000000000000000000" pitchFamily="2" charset="2"/>
                  <a:buChar char="Ø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 2" pitchFamily="18" charset="2"/>
                  <a:buChar char="¡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ClrTx/>
                  <a:buNone/>
                </a:pPr>
                <a:r>
                  <a:rPr lang="zh-CN" altLang="zh-CN" sz="2400" dirty="0"/>
                  <a:t>B</a:t>
                </a:r>
              </a:p>
            </p:txBody>
          </p:sp>
        </p:grpSp>
        <p:grpSp>
          <p:nvGrpSpPr>
            <p:cNvPr id="12302" name="Group 19"/>
            <p:cNvGrpSpPr/>
            <p:nvPr/>
          </p:nvGrpSpPr>
          <p:grpSpPr>
            <a:xfrm>
              <a:off x="2308" y="1336"/>
              <a:ext cx="102" cy="266"/>
              <a:chOff x="0" y="0"/>
              <a:chExt cx="102" cy="266"/>
            </a:xfrm>
          </p:grpSpPr>
          <p:sp>
            <p:nvSpPr>
              <p:cNvPr id="12315" name="Oval 20"/>
              <p:cNvSpPr/>
              <p:nvPr/>
            </p:nvSpPr>
            <p:spPr>
              <a:xfrm>
                <a:off x="24" y="0"/>
                <a:ext cx="31" cy="32"/>
              </a:xfrm>
              <a:prstGeom prst="ellipse">
                <a:avLst/>
              </a:prstGeom>
              <a:solidFill>
                <a:srgbClr val="FF0000"/>
              </a:solidFill>
              <a:ln w="285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§"/>
                  <a:defRPr sz="3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SzPct val="85000"/>
                  <a:buFont typeface="Wingdings" panose="05000000000000000000" pitchFamily="2" charset="2"/>
                  <a:buChar char="Ø"/>
                  <a:defRPr sz="28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95000"/>
                  <a:buFont typeface="Wingdings 2" pitchFamily="18" charset="2"/>
                  <a:buChar char="¡"/>
                  <a:defRPr sz="24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SzPct val="90000"/>
                  <a:buFont typeface="Wingdings" panose="05000000000000000000" pitchFamily="2" charset="2"/>
                  <a:buChar char="Ø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 2" pitchFamily="18" charset="2"/>
                  <a:buChar char="¡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ClrTx/>
                  <a:buNone/>
                </a:pPr>
                <a:endParaRPr lang="zh-CN" altLang="en-US" sz="1800" dirty="0"/>
              </a:p>
            </p:txBody>
          </p:sp>
          <p:sp>
            <p:nvSpPr>
              <p:cNvPr id="12316" name="Rectangle 21"/>
              <p:cNvSpPr/>
              <p:nvPr/>
            </p:nvSpPr>
            <p:spPr>
              <a:xfrm>
                <a:off x="0" y="32"/>
                <a:ext cx="80" cy="2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§"/>
                  <a:defRPr sz="3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SzPct val="85000"/>
                  <a:buFont typeface="Wingdings" panose="05000000000000000000" pitchFamily="2" charset="2"/>
                  <a:buChar char="Ø"/>
                  <a:defRPr sz="28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95000"/>
                  <a:buFont typeface="Wingdings 2" pitchFamily="18" charset="2"/>
                  <a:buChar char="¡"/>
                  <a:defRPr sz="24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SzPct val="90000"/>
                  <a:buFont typeface="Wingdings" panose="05000000000000000000" pitchFamily="2" charset="2"/>
                  <a:buChar char="Ø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 2" pitchFamily="18" charset="2"/>
                  <a:buChar char="¡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ClrTx/>
                  <a:buNone/>
                </a:pPr>
                <a:endParaRPr lang="zh-CN" altLang="zh-CN" sz="2400" dirty="0"/>
              </a:p>
            </p:txBody>
          </p:sp>
          <p:sp>
            <p:nvSpPr>
              <p:cNvPr id="12317" name="Rectangle 22"/>
              <p:cNvSpPr/>
              <p:nvPr/>
            </p:nvSpPr>
            <p:spPr>
              <a:xfrm>
                <a:off x="0" y="32"/>
                <a:ext cx="102" cy="23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§"/>
                  <a:defRPr sz="3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SzPct val="85000"/>
                  <a:buFont typeface="Wingdings" panose="05000000000000000000" pitchFamily="2" charset="2"/>
                  <a:buChar char="Ø"/>
                  <a:defRPr sz="28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95000"/>
                  <a:buFont typeface="Wingdings 2" pitchFamily="18" charset="2"/>
                  <a:buChar char="¡"/>
                  <a:defRPr sz="24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SzPct val="90000"/>
                  <a:buFont typeface="Wingdings" panose="05000000000000000000" pitchFamily="2" charset="2"/>
                  <a:buChar char="Ø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 2" pitchFamily="18" charset="2"/>
                  <a:buChar char="¡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ClrTx/>
                  <a:buNone/>
                </a:pPr>
                <a:r>
                  <a:rPr lang="zh-CN" altLang="zh-CN" sz="2400" dirty="0"/>
                  <a:t>C</a:t>
                </a:r>
              </a:p>
            </p:txBody>
          </p:sp>
        </p:grpSp>
        <p:grpSp>
          <p:nvGrpSpPr>
            <p:cNvPr id="12303" name="Group 23"/>
            <p:cNvGrpSpPr/>
            <p:nvPr/>
          </p:nvGrpSpPr>
          <p:grpSpPr>
            <a:xfrm>
              <a:off x="425" y="449"/>
              <a:ext cx="260" cy="259"/>
              <a:chOff x="-120" y="-27"/>
              <a:chExt cx="260" cy="259"/>
            </a:xfrm>
          </p:grpSpPr>
          <p:sp>
            <p:nvSpPr>
              <p:cNvPr id="12312" name="Oval 24"/>
              <p:cNvSpPr/>
              <p:nvPr/>
            </p:nvSpPr>
            <p:spPr>
              <a:xfrm>
                <a:off x="109" y="78"/>
                <a:ext cx="31" cy="32"/>
              </a:xfrm>
              <a:prstGeom prst="ellipse">
                <a:avLst/>
              </a:prstGeom>
              <a:solidFill>
                <a:srgbClr val="FF0000"/>
              </a:solidFill>
              <a:ln w="285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§"/>
                  <a:defRPr sz="3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SzPct val="85000"/>
                  <a:buFont typeface="Wingdings" panose="05000000000000000000" pitchFamily="2" charset="2"/>
                  <a:buChar char="Ø"/>
                  <a:defRPr sz="28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95000"/>
                  <a:buFont typeface="Wingdings 2" pitchFamily="18" charset="2"/>
                  <a:buChar char="¡"/>
                  <a:defRPr sz="24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SzPct val="90000"/>
                  <a:buFont typeface="Wingdings" panose="05000000000000000000" pitchFamily="2" charset="2"/>
                  <a:buChar char="Ø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 2" pitchFamily="18" charset="2"/>
                  <a:buChar char="¡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ClrTx/>
                  <a:buNone/>
                </a:pPr>
                <a:endParaRPr lang="zh-CN" altLang="en-US" sz="1800" dirty="0"/>
              </a:p>
            </p:txBody>
          </p:sp>
          <p:sp>
            <p:nvSpPr>
              <p:cNvPr id="12313" name="Rectangle 25"/>
              <p:cNvSpPr/>
              <p:nvPr/>
            </p:nvSpPr>
            <p:spPr>
              <a:xfrm>
                <a:off x="0" y="0"/>
                <a:ext cx="80" cy="2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§"/>
                  <a:defRPr sz="3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SzPct val="85000"/>
                  <a:buFont typeface="Wingdings" panose="05000000000000000000" pitchFamily="2" charset="2"/>
                  <a:buChar char="Ø"/>
                  <a:defRPr sz="28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95000"/>
                  <a:buFont typeface="Wingdings 2" pitchFamily="18" charset="2"/>
                  <a:buChar char="¡"/>
                  <a:defRPr sz="24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SzPct val="90000"/>
                  <a:buFont typeface="Wingdings" panose="05000000000000000000" pitchFamily="2" charset="2"/>
                  <a:buChar char="Ø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 2" pitchFamily="18" charset="2"/>
                  <a:buChar char="¡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ClrTx/>
                  <a:buNone/>
                </a:pPr>
                <a:endParaRPr lang="zh-CN" altLang="zh-CN" sz="2400" dirty="0"/>
              </a:p>
            </p:txBody>
          </p:sp>
          <p:sp>
            <p:nvSpPr>
              <p:cNvPr id="12314" name="Rectangle 26"/>
              <p:cNvSpPr/>
              <p:nvPr/>
            </p:nvSpPr>
            <p:spPr>
              <a:xfrm>
                <a:off x="-120" y="-27"/>
                <a:ext cx="94" cy="23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§"/>
                  <a:defRPr sz="3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SzPct val="85000"/>
                  <a:buFont typeface="Wingdings" panose="05000000000000000000" pitchFamily="2" charset="2"/>
                  <a:buChar char="Ø"/>
                  <a:defRPr sz="28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95000"/>
                  <a:buFont typeface="Wingdings 2" pitchFamily="18" charset="2"/>
                  <a:buChar char="¡"/>
                  <a:defRPr sz="24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SzPct val="90000"/>
                  <a:buFont typeface="Wingdings" panose="05000000000000000000" pitchFamily="2" charset="2"/>
                  <a:buChar char="Ø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 2" pitchFamily="18" charset="2"/>
                  <a:buChar char="¡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ClrTx/>
                  <a:buNone/>
                </a:pPr>
                <a:r>
                  <a:rPr lang="zh-CN" altLang="zh-CN" sz="2400" dirty="0"/>
                  <a:t>E</a:t>
                </a:r>
              </a:p>
            </p:txBody>
          </p:sp>
        </p:grpSp>
        <p:grpSp>
          <p:nvGrpSpPr>
            <p:cNvPr id="12304" name="Group 27"/>
            <p:cNvGrpSpPr/>
            <p:nvPr/>
          </p:nvGrpSpPr>
          <p:grpSpPr>
            <a:xfrm>
              <a:off x="1028" y="1344"/>
              <a:ext cx="118" cy="289"/>
              <a:chOff x="0" y="0"/>
              <a:chExt cx="118" cy="289"/>
            </a:xfrm>
          </p:grpSpPr>
          <p:sp>
            <p:nvSpPr>
              <p:cNvPr id="12309" name="Oval 28"/>
              <p:cNvSpPr/>
              <p:nvPr/>
            </p:nvSpPr>
            <p:spPr>
              <a:xfrm>
                <a:off x="24" y="0"/>
                <a:ext cx="31" cy="32"/>
              </a:xfrm>
              <a:prstGeom prst="ellipse">
                <a:avLst/>
              </a:prstGeom>
              <a:solidFill>
                <a:srgbClr val="FF0000"/>
              </a:solidFill>
              <a:ln w="285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§"/>
                  <a:defRPr sz="3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SzPct val="85000"/>
                  <a:buFont typeface="Wingdings" panose="05000000000000000000" pitchFamily="2" charset="2"/>
                  <a:buChar char="Ø"/>
                  <a:defRPr sz="28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95000"/>
                  <a:buFont typeface="Wingdings 2" pitchFamily="18" charset="2"/>
                  <a:buChar char="¡"/>
                  <a:defRPr sz="24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SzPct val="90000"/>
                  <a:buFont typeface="Wingdings" panose="05000000000000000000" pitchFamily="2" charset="2"/>
                  <a:buChar char="Ø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 2" pitchFamily="18" charset="2"/>
                  <a:buChar char="¡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ClrTx/>
                  <a:buNone/>
                </a:pPr>
                <a:endParaRPr lang="zh-CN" altLang="en-US" sz="1800" dirty="0"/>
              </a:p>
            </p:txBody>
          </p:sp>
          <p:sp>
            <p:nvSpPr>
              <p:cNvPr id="12310" name="Rectangle 29"/>
              <p:cNvSpPr/>
              <p:nvPr/>
            </p:nvSpPr>
            <p:spPr>
              <a:xfrm>
                <a:off x="0" y="55"/>
                <a:ext cx="80" cy="2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§"/>
                  <a:defRPr sz="3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SzPct val="85000"/>
                  <a:buFont typeface="Wingdings" panose="05000000000000000000" pitchFamily="2" charset="2"/>
                  <a:buChar char="Ø"/>
                  <a:defRPr sz="28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95000"/>
                  <a:buFont typeface="Wingdings 2" pitchFamily="18" charset="2"/>
                  <a:buChar char="¡"/>
                  <a:defRPr sz="24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SzPct val="90000"/>
                  <a:buFont typeface="Wingdings" panose="05000000000000000000" pitchFamily="2" charset="2"/>
                  <a:buChar char="Ø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 2" pitchFamily="18" charset="2"/>
                  <a:buChar char="¡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ClrTx/>
                  <a:buNone/>
                </a:pPr>
                <a:endParaRPr lang="zh-CN" altLang="zh-CN" sz="2400" dirty="0"/>
              </a:p>
            </p:txBody>
          </p:sp>
          <p:sp>
            <p:nvSpPr>
              <p:cNvPr id="12311" name="Rectangle 30"/>
              <p:cNvSpPr/>
              <p:nvPr/>
            </p:nvSpPr>
            <p:spPr>
              <a:xfrm>
                <a:off x="0" y="55"/>
                <a:ext cx="118" cy="23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§"/>
                  <a:defRPr sz="3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SzPct val="85000"/>
                  <a:buFont typeface="Wingdings" panose="05000000000000000000" pitchFamily="2" charset="2"/>
                  <a:buChar char="Ø"/>
                  <a:defRPr sz="28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95000"/>
                  <a:buFont typeface="Wingdings 2" pitchFamily="18" charset="2"/>
                  <a:buChar char="¡"/>
                  <a:defRPr sz="24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SzPct val="90000"/>
                  <a:buFont typeface="Wingdings" panose="05000000000000000000" pitchFamily="2" charset="2"/>
                  <a:buChar char="Ø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 2" pitchFamily="18" charset="2"/>
                  <a:buChar char="¡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ClrTx/>
                  <a:buNone/>
                </a:pPr>
                <a:r>
                  <a:rPr lang="zh-CN" altLang="zh-CN" sz="2400" dirty="0"/>
                  <a:t>D</a:t>
                </a:r>
              </a:p>
            </p:txBody>
          </p:sp>
        </p:grpSp>
        <p:grpSp>
          <p:nvGrpSpPr>
            <p:cNvPr id="12305" name="Group 31"/>
            <p:cNvGrpSpPr/>
            <p:nvPr/>
          </p:nvGrpSpPr>
          <p:grpSpPr>
            <a:xfrm>
              <a:off x="1309" y="314"/>
              <a:ext cx="158" cy="355"/>
              <a:chOff x="0" y="-123"/>
              <a:chExt cx="158" cy="355"/>
            </a:xfrm>
          </p:grpSpPr>
          <p:sp>
            <p:nvSpPr>
              <p:cNvPr id="12306" name="Oval 32"/>
              <p:cNvSpPr/>
              <p:nvPr/>
            </p:nvSpPr>
            <p:spPr>
              <a:xfrm>
                <a:off x="0" y="102"/>
                <a:ext cx="32" cy="31"/>
              </a:xfrm>
              <a:prstGeom prst="ellipse">
                <a:avLst/>
              </a:prstGeom>
              <a:solidFill>
                <a:srgbClr val="FF0000"/>
              </a:solidFill>
              <a:ln w="285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§"/>
                  <a:defRPr sz="3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SzPct val="85000"/>
                  <a:buFont typeface="Wingdings" panose="05000000000000000000" pitchFamily="2" charset="2"/>
                  <a:buChar char="Ø"/>
                  <a:defRPr sz="28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95000"/>
                  <a:buFont typeface="Wingdings 2" pitchFamily="18" charset="2"/>
                  <a:buChar char="¡"/>
                  <a:defRPr sz="24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SzPct val="90000"/>
                  <a:buFont typeface="Wingdings" panose="05000000000000000000" pitchFamily="2" charset="2"/>
                  <a:buChar char="Ø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 2" pitchFamily="18" charset="2"/>
                  <a:buChar char="¡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ClrTx/>
                  <a:buNone/>
                </a:pPr>
                <a:endParaRPr lang="zh-CN" altLang="en-US" sz="1800" dirty="0"/>
              </a:p>
            </p:txBody>
          </p:sp>
          <p:sp>
            <p:nvSpPr>
              <p:cNvPr id="12307" name="Rectangle 33"/>
              <p:cNvSpPr/>
              <p:nvPr/>
            </p:nvSpPr>
            <p:spPr>
              <a:xfrm>
                <a:off x="78" y="0"/>
                <a:ext cx="80" cy="2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§"/>
                  <a:defRPr sz="3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SzPct val="85000"/>
                  <a:buFont typeface="Wingdings" panose="05000000000000000000" pitchFamily="2" charset="2"/>
                  <a:buChar char="Ø"/>
                  <a:defRPr sz="28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95000"/>
                  <a:buFont typeface="Wingdings 2" pitchFamily="18" charset="2"/>
                  <a:buChar char="¡"/>
                  <a:defRPr sz="24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SzPct val="90000"/>
                  <a:buFont typeface="Wingdings" panose="05000000000000000000" pitchFamily="2" charset="2"/>
                  <a:buChar char="Ø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 2" pitchFamily="18" charset="2"/>
                  <a:buChar char="¡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ClrTx/>
                  <a:buNone/>
                </a:pPr>
                <a:endParaRPr lang="zh-CN" altLang="zh-CN" sz="2400" dirty="0"/>
              </a:p>
            </p:txBody>
          </p:sp>
          <p:sp>
            <p:nvSpPr>
              <p:cNvPr id="12308" name="Rectangle 34"/>
              <p:cNvSpPr/>
              <p:nvPr/>
            </p:nvSpPr>
            <p:spPr>
              <a:xfrm>
                <a:off x="61" y="-123"/>
                <a:ext cx="88" cy="23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§"/>
                  <a:defRPr sz="3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SzPct val="85000"/>
                  <a:buFont typeface="Wingdings" panose="05000000000000000000" pitchFamily="2" charset="2"/>
                  <a:buChar char="Ø"/>
                  <a:defRPr sz="28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95000"/>
                  <a:buFont typeface="Wingdings 2" pitchFamily="18" charset="2"/>
                  <a:buChar char="¡"/>
                  <a:defRPr sz="24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SzPct val="90000"/>
                  <a:buFont typeface="Wingdings" panose="05000000000000000000" pitchFamily="2" charset="2"/>
                  <a:buChar char="Ø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 2" pitchFamily="18" charset="2"/>
                  <a:buChar char="¡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ClrTx/>
                  <a:buNone/>
                </a:pPr>
                <a:r>
                  <a:rPr lang="zh-CN" altLang="zh-CN" sz="2400" dirty="0"/>
                  <a:t>F</a:t>
                </a:r>
              </a:p>
            </p:txBody>
          </p:sp>
        </p:grpSp>
      </p:grpSp>
      <p:sp>
        <p:nvSpPr>
          <p:cNvPr id="6" name="矩形 5"/>
          <p:cNvSpPr/>
          <p:nvPr/>
        </p:nvSpPr>
        <p:spPr>
          <a:xfrm>
            <a:off x="198120" y="247650"/>
            <a:ext cx="222504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练习：三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ws_CF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91600" y="1466215"/>
            <a:ext cx="2781935" cy="29756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Text Box 3"/>
          <p:cNvSpPr txBox="1"/>
          <p:nvPr/>
        </p:nvSpPr>
        <p:spPr>
          <a:xfrm>
            <a:off x="157480" y="744855"/>
            <a:ext cx="11433175" cy="90741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defTabSz="0" eaLnBrk="1" hangingPunct="1">
              <a:lnSpc>
                <a:spcPts val="2265"/>
              </a:lnSpc>
              <a:tabLst>
                <a:tab pos="533400" algn="l"/>
              </a:tabLst>
            </a:pPr>
            <a:r>
              <a:rPr lang="en-US" altLang="zh-CN" sz="2800" b="1" dirty="0">
                <a:latin typeface="Times New Roman" panose="02020603050405020304" pitchFamily="18" charset="0"/>
              </a:rPr>
              <a:t>7</a:t>
            </a:r>
            <a:r>
              <a:rPr lang="zh-CN" altLang="en-US" sz="2800" b="1" dirty="0">
                <a:latin typeface="Times New Roman" panose="02020603050405020304" pitchFamily="18" charset="0"/>
              </a:rPr>
              <a:t>、如图 </a:t>
            </a:r>
            <a:r>
              <a:rPr lang="en-US" altLang="zh-CN" sz="2800" b="1" dirty="0"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</a:rPr>
              <a:t>，</a:t>
            </a:r>
            <a:r>
              <a:rPr lang="en-US" altLang="zh-CN" sz="2800" b="1" i="1" dirty="0">
                <a:latin typeface="Times New Roman" panose="02020603050405020304" pitchFamily="18" charset="0"/>
              </a:rPr>
              <a:t>AD </a:t>
            </a:r>
            <a:r>
              <a:rPr lang="zh-CN" altLang="en-US" sz="2800" b="1" dirty="0">
                <a:latin typeface="Times New Roman" panose="02020603050405020304" pitchFamily="18" charset="0"/>
              </a:rPr>
              <a:t>是△</a:t>
            </a:r>
            <a:r>
              <a:rPr lang="en-US" altLang="zh-CN" sz="2800" b="1" i="1" dirty="0">
                <a:latin typeface="Times New Roman" panose="02020603050405020304" pitchFamily="18" charset="0"/>
              </a:rPr>
              <a:t>ABC </a:t>
            </a:r>
            <a:r>
              <a:rPr lang="zh-CN" altLang="en-US" sz="2800" b="1" dirty="0">
                <a:latin typeface="Times New Roman" panose="02020603050405020304" pitchFamily="18" charset="0"/>
              </a:rPr>
              <a:t>的角平分线，</a:t>
            </a:r>
            <a:r>
              <a:rPr lang="en-US" altLang="zh-CN" sz="2800" b="1" i="1" dirty="0">
                <a:latin typeface="Times New Roman" panose="02020603050405020304" pitchFamily="18" charset="0"/>
              </a:rPr>
              <a:t>BE</a:t>
            </a:r>
            <a:r>
              <a:rPr lang="en-US" altLang="zh-CN" sz="2800" b="1" dirty="0">
                <a:latin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latin typeface="Times New Roman" panose="02020603050405020304" pitchFamily="18" charset="0"/>
              </a:rPr>
              <a:t>AD </a:t>
            </a:r>
            <a:r>
              <a:rPr lang="zh-CN" altLang="en-US" sz="2800" b="1" dirty="0">
                <a:latin typeface="Times New Roman" panose="02020603050405020304" pitchFamily="18" charset="0"/>
              </a:rPr>
              <a:t>交 </a:t>
            </a:r>
            <a:r>
              <a:rPr lang="en-US" altLang="zh-CN" sz="2800" b="1" i="1" dirty="0">
                <a:latin typeface="Times New Roman" panose="02020603050405020304" pitchFamily="18" charset="0"/>
              </a:rPr>
              <a:t>AD </a:t>
            </a:r>
            <a:r>
              <a:rPr lang="zh-CN" altLang="en-US" sz="2800" b="1" dirty="0">
                <a:latin typeface="Times New Roman" panose="02020603050405020304" pitchFamily="18" charset="0"/>
              </a:rPr>
              <a:t>的延</a:t>
            </a:r>
          </a:p>
          <a:p>
            <a:pPr defTabSz="0" eaLnBrk="1" hangingPunct="1">
              <a:lnSpc>
                <a:spcPts val="1000"/>
              </a:lnSpc>
              <a:tabLst>
                <a:tab pos="533400" algn="l"/>
              </a:tabLst>
            </a:pPr>
            <a:endParaRPr lang="zh-CN" altLang="en-US" sz="2800" b="1" dirty="0">
              <a:latin typeface="Times New Roman" panose="02020603050405020304" pitchFamily="18" charset="0"/>
            </a:endParaRPr>
          </a:p>
          <a:p>
            <a:pPr defTabSz="0" eaLnBrk="1" hangingPunct="1">
              <a:lnSpc>
                <a:spcPts val="2815"/>
              </a:lnSpc>
              <a:tabLst>
                <a:tab pos="533400" algn="l"/>
              </a:tabLst>
            </a:pPr>
            <a:r>
              <a:rPr lang="zh-CN" altLang="en-US" sz="2800" b="1" dirty="0">
                <a:latin typeface="Times New Roman" panose="02020603050405020304" pitchFamily="18" charset="0"/>
              </a:rPr>
              <a:t>长线于 </a:t>
            </a:r>
            <a:r>
              <a:rPr lang="en-US" altLang="zh-CN" sz="2800" b="1" i="1" dirty="0">
                <a:latin typeface="Times New Roman" panose="02020603050405020304" pitchFamily="18" charset="0"/>
              </a:rPr>
              <a:t>E</a:t>
            </a:r>
            <a:r>
              <a:rPr lang="zh-CN" altLang="en-US" sz="2800" b="1" dirty="0">
                <a:latin typeface="Times New Roman" panose="02020603050405020304" pitchFamily="18" charset="0"/>
              </a:rPr>
              <a:t>，</a:t>
            </a:r>
            <a:r>
              <a:rPr lang="en-US" altLang="zh-CN" sz="2800" b="1" i="1" dirty="0">
                <a:latin typeface="Times New Roman" panose="02020603050405020304" pitchFamily="18" charset="0"/>
              </a:rPr>
              <a:t>EF</a:t>
            </a:r>
            <a:r>
              <a:rPr lang="en-US" altLang="zh-CN" sz="2800" b="1" dirty="0">
                <a:latin typeface="Times New Roman" panose="02020603050405020304" pitchFamily="18" charset="0"/>
              </a:rPr>
              <a:t>∥</a:t>
            </a:r>
            <a:r>
              <a:rPr lang="en-US" altLang="zh-CN" sz="2800" b="1" i="1" dirty="0">
                <a:latin typeface="Times New Roman" panose="02020603050405020304" pitchFamily="18" charset="0"/>
              </a:rPr>
              <a:t>AC </a:t>
            </a:r>
            <a:r>
              <a:rPr lang="zh-CN" altLang="en-US" sz="2800" b="1" dirty="0">
                <a:latin typeface="Times New Roman" panose="02020603050405020304" pitchFamily="18" charset="0"/>
              </a:rPr>
              <a:t>交 </a:t>
            </a:r>
            <a:r>
              <a:rPr lang="en-US" altLang="zh-CN" sz="2800" b="1" i="1" dirty="0">
                <a:latin typeface="Times New Roman" panose="02020603050405020304" pitchFamily="18" charset="0"/>
              </a:rPr>
              <a:t>AB </a:t>
            </a:r>
            <a:r>
              <a:rPr lang="zh-CN" altLang="en-US" sz="2800" b="1" dirty="0">
                <a:latin typeface="Times New Roman" panose="02020603050405020304" pitchFamily="18" charset="0"/>
              </a:rPr>
              <a:t>于 </a:t>
            </a:r>
            <a:r>
              <a:rPr lang="en-US" altLang="zh-CN" sz="2800" b="1" i="1" dirty="0">
                <a:latin typeface="Times New Roman" panose="02020603050405020304" pitchFamily="18" charset="0"/>
              </a:rPr>
              <a:t>F</a:t>
            </a:r>
            <a:r>
              <a:rPr lang="zh-CN" altLang="en-US" sz="2800" b="1" dirty="0">
                <a:latin typeface="Times New Roman" panose="02020603050405020304" pitchFamily="18" charset="0"/>
              </a:rPr>
              <a:t>，求证：</a:t>
            </a:r>
            <a:r>
              <a:rPr lang="en-US" altLang="zh-CN" sz="2800" b="1" i="1" dirty="0">
                <a:latin typeface="Times New Roman" panose="02020603050405020304" pitchFamily="18" charset="0"/>
              </a:rPr>
              <a:t>AF</a:t>
            </a:r>
            <a:r>
              <a:rPr lang="zh-CN" altLang="en-US" sz="2800" b="1" dirty="0">
                <a:latin typeface="Times New Roman" panose="02020603050405020304" pitchFamily="18" charset="0"/>
              </a:rPr>
              <a:t>＝</a:t>
            </a:r>
            <a:r>
              <a:rPr lang="en-US" altLang="zh-CN" sz="2800" b="1" i="1" dirty="0">
                <a:latin typeface="Times New Roman" panose="02020603050405020304" pitchFamily="18" charset="0"/>
              </a:rPr>
              <a:t>FB</a:t>
            </a:r>
            <a:r>
              <a:rPr lang="en-US" altLang="zh-CN" sz="2800" b="1" dirty="0">
                <a:latin typeface="Times New Roman" panose="02020603050405020304" pitchFamily="18" charset="0"/>
              </a:rPr>
              <a:t>.</a:t>
            </a:r>
          </a:p>
          <a:p>
            <a:pPr defTabSz="0" eaLnBrk="1" hangingPunct="1">
              <a:lnSpc>
                <a:spcPts val="1000"/>
              </a:lnSpc>
              <a:tabLst>
                <a:tab pos="533400" algn="l"/>
              </a:tabLst>
            </a:pP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5124" name="Text Box 4"/>
          <p:cNvSpPr txBox="1"/>
          <p:nvPr/>
        </p:nvSpPr>
        <p:spPr>
          <a:xfrm>
            <a:off x="8521134" y="4153325"/>
            <a:ext cx="470535" cy="28829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pPr eaLnBrk="1" hangingPunct="1">
              <a:lnSpc>
                <a:spcPts val="2250"/>
              </a:lnSpc>
            </a:pPr>
            <a:r>
              <a:rPr lang="zh-CN" altLang="en-US" sz="2105" b="1" dirty="0">
                <a:latin typeface="Times New Roman" panose="02020603050405020304" pitchFamily="18" charset="0"/>
              </a:rPr>
              <a:t>图 </a:t>
            </a:r>
            <a:r>
              <a:rPr lang="en-US" altLang="zh-CN" sz="2105" b="1" dirty="0">
                <a:latin typeface="Times New Roman" panose="02020603050405020304" pitchFamily="18" charset="0"/>
              </a:rPr>
              <a:t>1</a:t>
            </a:r>
          </a:p>
        </p:txBody>
      </p:sp>
      <p:sp>
        <p:nvSpPr>
          <p:cNvPr id="4101" name="Text Box 5"/>
          <p:cNvSpPr txBox="1"/>
          <p:nvPr/>
        </p:nvSpPr>
        <p:spPr>
          <a:xfrm>
            <a:off x="2801359" y="4153325"/>
            <a:ext cx="5988050" cy="213931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pPr eaLnBrk="1" hangingPunct="1">
              <a:lnSpc>
                <a:spcPts val="2265"/>
              </a:lnSpc>
            </a:pPr>
            <a:r>
              <a:rPr lang="zh-CN" altLang="en-US" sz="2105" b="1" dirty="0">
                <a:solidFill>
                  <a:srgbClr val="FF0000"/>
                </a:solidFill>
                <a:latin typeface="Arial" panose="020B0604020202020204" pitchFamily="34" charset="0"/>
                <a:ea typeface="仿宋_GB2312" pitchFamily="49" charset="-122"/>
              </a:rPr>
              <a:t>∵</a:t>
            </a:r>
            <a:r>
              <a:rPr lang="en-US" altLang="zh-CN" sz="2105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BE</a:t>
            </a:r>
            <a:r>
              <a:rPr lang="en-US" altLang="zh-CN" sz="2105" b="1" dirty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⊥</a:t>
            </a:r>
            <a:r>
              <a:rPr lang="en-US" altLang="zh-CN" sz="2105" b="1" i="1" dirty="0">
                <a:solidFill>
                  <a:srgbClr val="FF0000"/>
                </a:solidFill>
                <a:latin typeface="Times New Roman" panose="02020603050405020304" pitchFamily="18" charset="0"/>
                <a:ea typeface="仿宋_GB2312" pitchFamily="49" charset="-122"/>
              </a:rPr>
              <a:t>AE</a:t>
            </a:r>
            <a:r>
              <a:rPr lang="zh-CN" altLang="en-US" sz="2105" b="1" dirty="0">
                <a:solidFill>
                  <a:srgbClr val="FF0000"/>
                </a:solidFill>
                <a:latin typeface="Times New Roman" panose="02020603050405020304" pitchFamily="18" charset="0"/>
                <a:ea typeface="仿宋_GB2312" pitchFamily="49" charset="-122"/>
              </a:rPr>
              <a:t>，</a:t>
            </a:r>
          </a:p>
          <a:p>
            <a:pPr eaLnBrk="1" hangingPunct="1">
              <a:lnSpc>
                <a:spcPts val="1000"/>
              </a:lnSpc>
            </a:pPr>
            <a:endParaRPr lang="zh-CN" altLang="en-US" sz="2105" b="1" dirty="0">
              <a:solidFill>
                <a:srgbClr val="FF0000"/>
              </a:solidFill>
              <a:latin typeface="Times New Roman" panose="02020603050405020304" pitchFamily="18" charset="0"/>
              <a:ea typeface="仿宋_GB2312" pitchFamily="49" charset="-122"/>
            </a:endParaRPr>
          </a:p>
          <a:p>
            <a:pPr eaLnBrk="1" hangingPunct="1">
              <a:lnSpc>
                <a:spcPts val="2800"/>
              </a:lnSpc>
            </a:pPr>
            <a:r>
              <a:rPr lang="zh-CN" altLang="en-US" sz="2105" b="1" dirty="0">
                <a:solidFill>
                  <a:srgbClr val="FF0000"/>
                </a:solidFill>
                <a:latin typeface="Times New Roman" panose="02020603050405020304" pitchFamily="18" charset="0"/>
                <a:ea typeface="仿宋_GB2312" pitchFamily="49" charset="-122"/>
              </a:rPr>
              <a:t>∴</a:t>
            </a:r>
            <a:r>
              <a:rPr lang="zh-CN" altLang="en-US" sz="2105" b="1" dirty="0">
                <a:solidFill>
                  <a:srgbClr val="FF0000"/>
                </a:solidFill>
                <a:latin typeface="Arial" panose="020B0604020202020204" pitchFamily="34" charset="0"/>
                <a:ea typeface="仿宋_GB2312" pitchFamily="49" charset="-122"/>
              </a:rPr>
              <a:t>∠</a:t>
            </a:r>
            <a:r>
              <a:rPr lang="en-US" altLang="zh-CN" sz="2105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BEF</a:t>
            </a:r>
            <a:r>
              <a:rPr lang="zh-CN" altLang="en-US" sz="2105" b="1" dirty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＋∠</a:t>
            </a:r>
            <a:r>
              <a:rPr lang="en-US" altLang="zh-CN" sz="2105" b="1" i="1" dirty="0">
                <a:solidFill>
                  <a:srgbClr val="FF0000"/>
                </a:solidFill>
                <a:latin typeface="Times New Roman" panose="02020603050405020304" pitchFamily="18" charset="0"/>
                <a:ea typeface="仿宋_GB2312" pitchFamily="49" charset="-122"/>
              </a:rPr>
              <a:t>FEA</a:t>
            </a:r>
            <a:r>
              <a:rPr lang="zh-CN" altLang="en-US" sz="2105" b="1" dirty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＝</a:t>
            </a:r>
            <a:r>
              <a:rPr lang="en-US" altLang="zh-CN" sz="2105" b="1" dirty="0">
                <a:solidFill>
                  <a:srgbClr val="FF0000"/>
                </a:solidFill>
                <a:latin typeface="Times New Roman" panose="02020603050405020304" pitchFamily="18" charset="0"/>
                <a:ea typeface="仿宋_GB2312" pitchFamily="49" charset="-122"/>
              </a:rPr>
              <a:t>90°</a:t>
            </a:r>
            <a:r>
              <a:rPr lang="zh-CN" altLang="en-US" sz="2105" b="1" dirty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，∠</a:t>
            </a:r>
            <a:r>
              <a:rPr lang="en-US" altLang="zh-CN" sz="2105" b="1" i="1" dirty="0">
                <a:solidFill>
                  <a:srgbClr val="FF0000"/>
                </a:solidFill>
                <a:latin typeface="Times New Roman" panose="02020603050405020304" pitchFamily="18" charset="0"/>
                <a:ea typeface="仿宋_GB2312" pitchFamily="49" charset="-122"/>
              </a:rPr>
              <a:t>ABE</a:t>
            </a:r>
            <a:r>
              <a:rPr lang="zh-CN" altLang="en-US" sz="2105" b="1" dirty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＋∠</a:t>
            </a:r>
            <a:r>
              <a:rPr lang="en-US" altLang="zh-CN" sz="2105" b="1" i="1" dirty="0">
                <a:solidFill>
                  <a:srgbClr val="FF0000"/>
                </a:solidFill>
                <a:latin typeface="Times New Roman" panose="02020603050405020304" pitchFamily="18" charset="0"/>
                <a:ea typeface="仿宋_GB2312" pitchFamily="49" charset="-122"/>
              </a:rPr>
              <a:t>BAD</a:t>
            </a:r>
            <a:r>
              <a:rPr lang="zh-CN" altLang="en-US" sz="2105" b="1" dirty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＝</a:t>
            </a:r>
            <a:r>
              <a:rPr lang="en-US" altLang="zh-CN" sz="2105" b="1" dirty="0">
                <a:solidFill>
                  <a:srgbClr val="FF0000"/>
                </a:solidFill>
                <a:latin typeface="Times New Roman" panose="02020603050405020304" pitchFamily="18" charset="0"/>
                <a:ea typeface="仿宋_GB2312" pitchFamily="49" charset="-122"/>
              </a:rPr>
              <a:t>90°.</a:t>
            </a:r>
          </a:p>
          <a:p>
            <a:pPr eaLnBrk="1" hangingPunct="1">
              <a:lnSpc>
                <a:spcPts val="1000"/>
              </a:lnSpc>
            </a:pPr>
            <a:endParaRPr lang="en-US" altLang="zh-CN" sz="2105" b="1" dirty="0">
              <a:solidFill>
                <a:srgbClr val="FF0000"/>
              </a:solidFill>
              <a:latin typeface="Times New Roman" panose="02020603050405020304" pitchFamily="18" charset="0"/>
              <a:ea typeface="仿宋_GB2312" pitchFamily="49" charset="-122"/>
            </a:endParaRPr>
          </a:p>
          <a:p>
            <a:pPr eaLnBrk="1" hangingPunct="1">
              <a:lnSpc>
                <a:spcPts val="2540"/>
              </a:lnSpc>
            </a:pPr>
            <a:r>
              <a:rPr lang="en-US" altLang="zh-CN" sz="2105" b="1" dirty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∴∠</a:t>
            </a:r>
            <a:r>
              <a:rPr lang="en-US" altLang="zh-CN" sz="2105" b="1" i="1" dirty="0">
                <a:solidFill>
                  <a:srgbClr val="FF0000"/>
                </a:solidFill>
                <a:latin typeface="Times New Roman" panose="02020603050405020304" pitchFamily="18" charset="0"/>
                <a:ea typeface="仿宋_GB2312" pitchFamily="49" charset="-122"/>
              </a:rPr>
              <a:t>ABE</a:t>
            </a:r>
            <a:r>
              <a:rPr lang="zh-CN" altLang="en-US" sz="2105" b="1" dirty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＝∠</a:t>
            </a:r>
            <a:r>
              <a:rPr lang="en-US" altLang="zh-CN" sz="2105" b="1" i="1" dirty="0">
                <a:solidFill>
                  <a:srgbClr val="FF0000"/>
                </a:solidFill>
                <a:latin typeface="Times New Roman" panose="02020603050405020304" pitchFamily="18" charset="0"/>
                <a:ea typeface="仿宋_GB2312" pitchFamily="49" charset="-122"/>
              </a:rPr>
              <a:t>FEB</a:t>
            </a:r>
            <a:r>
              <a:rPr lang="zh-CN" altLang="en-US" sz="2105" b="1" dirty="0">
                <a:solidFill>
                  <a:srgbClr val="FF0000"/>
                </a:solidFill>
                <a:latin typeface="Times New Roman" panose="02020603050405020304" pitchFamily="18" charset="0"/>
                <a:ea typeface="仿宋_GB2312" pitchFamily="49" charset="-122"/>
              </a:rPr>
              <a:t>，</a:t>
            </a:r>
          </a:p>
          <a:p>
            <a:pPr eaLnBrk="1" hangingPunct="1">
              <a:lnSpc>
                <a:spcPts val="1000"/>
              </a:lnSpc>
            </a:pPr>
            <a:endParaRPr lang="zh-CN" altLang="en-US" sz="2105" b="1" dirty="0">
              <a:solidFill>
                <a:srgbClr val="FF0000"/>
              </a:solidFill>
              <a:latin typeface="Times New Roman" panose="02020603050405020304" pitchFamily="18" charset="0"/>
              <a:ea typeface="仿宋_GB2312" pitchFamily="49" charset="-122"/>
            </a:endParaRPr>
          </a:p>
          <a:p>
            <a:pPr eaLnBrk="1" hangingPunct="1">
              <a:lnSpc>
                <a:spcPts val="2540"/>
              </a:lnSpc>
            </a:pPr>
            <a:r>
              <a:rPr lang="zh-CN" altLang="en-US" sz="2105" b="1" dirty="0">
                <a:solidFill>
                  <a:srgbClr val="FF0000"/>
                </a:solidFill>
                <a:latin typeface="Times New Roman" panose="02020603050405020304" pitchFamily="18" charset="0"/>
                <a:ea typeface="仿宋_GB2312" pitchFamily="49" charset="-122"/>
              </a:rPr>
              <a:t>∴</a:t>
            </a:r>
            <a:r>
              <a:rPr lang="en-US" altLang="zh-CN" sz="2105" b="1" i="1" dirty="0">
                <a:solidFill>
                  <a:srgbClr val="FF0000"/>
                </a:solidFill>
                <a:latin typeface="Times New Roman" panose="02020603050405020304" pitchFamily="18" charset="0"/>
                <a:ea typeface="仿宋_GB2312" pitchFamily="49" charset="-122"/>
              </a:rPr>
              <a:t>BF</a:t>
            </a:r>
            <a:r>
              <a:rPr lang="zh-CN" altLang="en-US" sz="2105" b="1" dirty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＝</a:t>
            </a:r>
            <a:r>
              <a:rPr lang="en-US" altLang="zh-CN" sz="2105" b="1" i="1" dirty="0">
                <a:solidFill>
                  <a:srgbClr val="FF0000"/>
                </a:solidFill>
                <a:latin typeface="Times New Roman" panose="02020603050405020304" pitchFamily="18" charset="0"/>
                <a:ea typeface="仿宋_GB2312" pitchFamily="49" charset="-122"/>
              </a:rPr>
              <a:t>EF</a:t>
            </a:r>
            <a:r>
              <a:rPr lang="zh-CN" altLang="en-US" sz="2105" b="1" dirty="0">
                <a:solidFill>
                  <a:srgbClr val="FF0000"/>
                </a:solidFill>
                <a:latin typeface="Times New Roman" panose="02020603050405020304" pitchFamily="18" charset="0"/>
                <a:ea typeface="仿宋_GB2312" pitchFamily="49" charset="-122"/>
              </a:rPr>
              <a:t>，</a:t>
            </a:r>
          </a:p>
          <a:p>
            <a:pPr eaLnBrk="1" hangingPunct="1">
              <a:lnSpc>
                <a:spcPts val="1000"/>
              </a:lnSpc>
            </a:pPr>
            <a:endParaRPr lang="zh-CN" altLang="en-US" sz="2105" b="1" dirty="0">
              <a:solidFill>
                <a:srgbClr val="FF0000"/>
              </a:solidFill>
              <a:latin typeface="Times New Roman" panose="02020603050405020304" pitchFamily="18" charset="0"/>
              <a:ea typeface="仿宋_GB2312" pitchFamily="49" charset="-122"/>
            </a:endParaRPr>
          </a:p>
          <a:p>
            <a:pPr eaLnBrk="1" hangingPunct="1">
              <a:lnSpc>
                <a:spcPts val="2540"/>
              </a:lnSpc>
            </a:pPr>
            <a:r>
              <a:rPr lang="zh-CN" altLang="en-US" sz="2105" b="1" dirty="0">
                <a:solidFill>
                  <a:srgbClr val="FF0000"/>
                </a:solidFill>
                <a:latin typeface="Times New Roman" panose="02020603050405020304" pitchFamily="18" charset="0"/>
                <a:ea typeface="仿宋_GB2312" pitchFamily="49" charset="-122"/>
              </a:rPr>
              <a:t>∴</a:t>
            </a:r>
            <a:r>
              <a:rPr lang="en-US" altLang="zh-CN" sz="2105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AF</a:t>
            </a:r>
            <a:r>
              <a:rPr lang="zh-CN" altLang="en-US" sz="2105" b="1" dirty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＝</a:t>
            </a:r>
            <a:r>
              <a:rPr lang="en-US" altLang="zh-CN" sz="2105" b="1" i="1" dirty="0">
                <a:solidFill>
                  <a:srgbClr val="FF0000"/>
                </a:solidFill>
                <a:latin typeface="Times New Roman" panose="02020603050405020304" pitchFamily="18" charset="0"/>
                <a:ea typeface="仿宋_GB2312" pitchFamily="49" charset="-122"/>
              </a:rPr>
              <a:t>FB</a:t>
            </a:r>
            <a:r>
              <a:rPr lang="en-US" altLang="zh-CN" sz="2105" b="1" dirty="0">
                <a:solidFill>
                  <a:srgbClr val="FF0000"/>
                </a:solidFill>
                <a:latin typeface="Times New Roman" panose="02020603050405020304" pitchFamily="18" charset="0"/>
                <a:ea typeface="仿宋_GB2312" pitchFamily="49" charset="-122"/>
              </a:rPr>
              <a:t>.</a:t>
            </a:r>
          </a:p>
        </p:txBody>
      </p:sp>
      <p:sp>
        <p:nvSpPr>
          <p:cNvPr id="4102" name="Text Box 6"/>
          <p:cNvSpPr txBox="1"/>
          <p:nvPr/>
        </p:nvSpPr>
        <p:spPr>
          <a:xfrm>
            <a:off x="2269657" y="1652415"/>
            <a:ext cx="4284980" cy="231584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pPr defTabSz="0" eaLnBrk="1" hangingPunct="1">
              <a:lnSpc>
                <a:spcPts val="2815"/>
              </a:lnSpc>
              <a:tabLst>
                <a:tab pos="533400" algn="l"/>
              </a:tabLst>
            </a:pPr>
            <a:r>
              <a:rPr lang="zh-CN" altLang="en-US" sz="2105" b="1" dirty="0">
                <a:latin typeface="Times New Roman" panose="02020603050405020304" pitchFamily="18" charset="0"/>
              </a:rPr>
              <a:t>	</a:t>
            </a:r>
            <a:r>
              <a:rPr lang="zh-CN" altLang="en-US" sz="2105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证明：</a:t>
            </a:r>
            <a:r>
              <a:rPr lang="zh-CN" altLang="en-US" sz="2105" b="1" dirty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∵</a:t>
            </a:r>
            <a:r>
              <a:rPr lang="en-US" altLang="zh-CN" sz="2105" b="1" i="1" dirty="0">
                <a:solidFill>
                  <a:srgbClr val="FF0000"/>
                </a:solidFill>
                <a:latin typeface="Times New Roman" panose="02020603050405020304" pitchFamily="18" charset="0"/>
                <a:ea typeface="仿宋_GB2312" pitchFamily="49" charset="-122"/>
              </a:rPr>
              <a:t>AE </a:t>
            </a:r>
            <a:r>
              <a:rPr lang="zh-CN" altLang="en-US" sz="2105" b="1" dirty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平分∠</a:t>
            </a:r>
            <a:r>
              <a:rPr lang="en-US" altLang="zh-CN" sz="2105" b="1" i="1" dirty="0">
                <a:solidFill>
                  <a:srgbClr val="FF0000"/>
                </a:solidFill>
                <a:latin typeface="Times New Roman" panose="02020603050405020304" pitchFamily="18" charset="0"/>
                <a:ea typeface="仿宋_GB2312" pitchFamily="49" charset="-122"/>
              </a:rPr>
              <a:t>BAC</a:t>
            </a:r>
            <a:r>
              <a:rPr lang="zh-CN" altLang="en-US" sz="2105" b="1" dirty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，</a:t>
            </a:r>
          </a:p>
          <a:p>
            <a:pPr defTabSz="0" eaLnBrk="1" hangingPunct="1">
              <a:lnSpc>
                <a:spcPts val="1000"/>
              </a:lnSpc>
              <a:tabLst>
                <a:tab pos="533400" algn="l"/>
              </a:tabLst>
            </a:pPr>
            <a:endParaRPr lang="zh-CN" altLang="en-US" sz="2105" b="1" dirty="0">
              <a:solidFill>
                <a:srgbClr val="FF0000"/>
              </a:solidFill>
              <a:latin typeface="仿宋_GB2312" pitchFamily="49" charset="-122"/>
              <a:ea typeface="仿宋_GB2312" pitchFamily="49" charset="-122"/>
            </a:endParaRPr>
          </a:p>
          <a:p>
            <a:pPr defTabSz="0" eaLnBrk="1" hangingPunct="1">
              <a:lnSpc>
                <a:spcPts val="2800"/>
              </a:lnSpc>
              <a:tabLst>
                <a:tab pos="533400" algn="l"/>
              </a:tabLst>
            </a:pPr>
            <a:r>
              <a:rPr lang="zh-CN" altLang="en-US" sz="2105" b="1" dirty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	∴∠</a:t>
            </a:r>
            <a:r>
              <a:rPr lang="en-US" altLang="zh-CN" sz="2105" b="1" i="1" dirty="0">
                <a:solidFill>
                  <a:srgbClr val="FF0000"/>
                </a:solidFill>
                <a:latin typeface="Times New Roman" panose="02020603050405020304" pitchFamily="18" charset="0"/>
                <a:ea typeface="仿宋_GB2312" pitchFamily="49" charset="-122"/>
              </a:rPr>
              <a:t>BA</a:t>
            </a:r>
            <a:r>
              <a:rPr lang="en-US" altLang="zh-CN" sz="2105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r>
              <a:rPr lang="zh-CN" altLang="en-US" sz="2105" b="1" dirty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＝∠</a:t>
            </a:r>
            <a:r>
              <a:rPr lang="en-US" altLang="zh-CN" sz="2105" b="1" i="1" dirty="0">
                <a:solidFill>
                  <a:srgbClr val="FF0000"/>
                </a:solidFill>
                <a:latin typeface="Times New Roman" panose="02020603050405020304" pitchFamily="18" charset="0"/>
                <a:ea typeface="仿宋_GB2312" pitchFamily="49" charset="-122"/>
              </a:rPr>
              <a:t>CAD</a:t>
            </a:r>
            <a:r>
              <a:rPr lang="zh-CN" altLang="en-US" sz="2105" b="1" dirty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，</a:t>
            </a:r>
          </a:p>
          <a:p>
            <a:pPr defTabSz="0" eaLnBrk="1" hangingPunct="1">
              <a:lnSpc>
                <a:spcPts val="1000"/>
              </a:lnSpc>
              <a:tabLst>
                <a:tab pos="533400" algn="l"/>
              </a:tabLst>
            </a:pPr>
            <a:endParaRPr lang="zh-CN" altLang="en-US" sz="2105" b="1" dirty="0">
              <a:solidFill>
                <a:srgbClr val="FF0000"/>
              </a:solidFill>
              <a:latin typeface="仿宋_GB2312" pitchFamily="49" charset="-122"/>
              <a:ea typeface="仿宋_GB2312" pitchFamily="49" charset="-122"/>
            </a:endParaRPr>
          </a:p>
          <a:p>
            <a:pPr defTabSz="0" eaLnBrk="1" hangingPunct="1">
              <a:lnSpc>
                <a:spcPts val="2815"/>
              </a:lnSpc>
              <a:tabLst>
                <a:tab pos="533400" algn="l"/>
              </a:tabLst>
            </a:pPr>
            <a:r>
              <a:rPr lang="zh-CN" altLang="en-US" sz="2105" b="1" dirty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	∵</a:t>
            </a:r>
            <a:r>
              <a:rPr lang="en-US" altLang="zh-CN" sz="2105" b="1" i="1" dirty="0">
                <a:solidFill>
                  <a:srgbClr val="FF0000"/>
                </a:solidFill>
                <a:latin typeface="Times New Roman" panose="02020603050405020304" pitchFamily="18" charset="0"/>
                <a:ea typeface="仿宋_GB2312" pitchFamily="49" charset="-122"/>
              </a:rPr>
              <a:t>E</a:t>
            </a:r>
            <a:r>
              <a:rPr lang="en-US" altLang="zh-CN" sz="2105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r>
              <a:rPr lang="en-US" altLang="zh-CN" sz="2105" b="1" dirty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∥</a:t>
            </a:r>
            <a:r>
              <a:rPr lang="en-US" altLang="zh-CN" sz="2105" b="1" i="1" dirty="0">
                <a:solidFill>
                  <a:srgbClr val="FF0000"/>
                </a:solidFill>
                <a:latin typeface="Times New Roman" panose="02020603050405020304" pitchFamily="18" charset="0"/>
                <a:ea typeface="仿宋_GB2312" pitchFamily="49" charset="-122"/>
              </a:rPr>
              <a:t>AC</a:t>
            </a:r>
            <a:r>
              <a:rPr lang="zh-CN" altLang="en-US" sz="2105" b="1" dirty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，∴∠</a:t>
            </a:r>
            <a:r>
              <a:rPr lang="en-US" altLang="zh-CN" sz="2105" b="1" i="1" dirty="0">
                <a:solidFill>
                  <a:srgbClr val="FF0000"/>
                </a:solidFill>
                <a:latin typeface="Times New Roman" panose="02020603050405020304" pitchFamily="18" charset="0"/>
                <a:ea typeface="仿宋_GB2312" pitchFamily="49" charset="-122"/>
              </a:rPr>
              <a:t>CAD</a:t>
            </a:r>
            <a:r>
              <a:rPr lang="zh-CN" altLang="en-US" sz="2105" b="1" dirty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＝∠</a:t>
            </a:r>
            <a:r>
              <a:rPr lang="en-US" altLang="zh-CN" sz="2105" b="1" i="1" dirty="0">
                <a:solidFill>
                  <a:srgbClr val="FF0000"/>
                </a:solidFill>
                <a:latin typeface="Times New Roman" panose="02020603050405020304" pitchFamily="18" charset="0"/>
                <a:ea typeface="仿宋_GB2312" pitchFamily="49" charset="-122"/>
              </a:rPr>
              <a:t>AEF</a:t>
            </a:r>
            <a:r>
              <a:rPr lang="en-US" altLang="zh-CN" sz="2105" b="1" dirty="0">
                <a:solidFill>
                  <a:srgbClr val="FF0000"/>
                </a:solidFill>
                <a:latin typeface="Times New Roman" panose="02020603050405020304" pitchFamily="18" charset="0"/>
                <a:ea typeface="仿宋_GB2312" pitchFamily="49" charset="-122"/>
              </a:rPr>
              <a:t>.</a:t>
            </a:r>
          </a:p>
          <a:p>
            <a:pPr defTabSz="0" eaLnBrk="1" hangingPunct="1">
              <a:lnSpc>
                <a:spcPts val="1000"/>
              </a:lnSpc>
              <a:tabLst>
                <a:tab pos="533400" algn="l"/>
              </a:tabLst>
            </a:pPr>
            <a:endParaRPr lang="en-US" altLang="zh-CN" sz="2105" b="1" dirty="0">
              <a:solidFill>
                <a:srgbClr val="FF0000"/>
              </a:solidFill>
              <a:latin typeface="Times New Roman" panose="02020603050405020304" pitchFamily="18" charset="0"/>
              <a:ea typeface="仿宋_GB2312" pitchFamily="49" charset="-122"/>
            </a:endParaRPr>
          </a:p>
          <a:p>
            <a:pPr defTabSz="0" eaLnBrk="1" hangingPunct="1">
              <a:lnSpc>
                <a:spcPts val="2815"/>
              </a:lnSpc>
              <a:tabLst>
                <a:tab pos="533400" algn="l"/>
              </a:tabLst>
            </a:pPr>
            <a:r>
              <a:rPr lang="en-US" altLang="zh-CN" sz="2105" b="1" dirty="0">
                <a:solidFill>
                  <a:srgbClr val="FF0000"/>
                </a:solidFill>
                <a:latin typeface="Times New Roman" panose="02020603050405020304" pitchFamily="18" charset="0"/>
                <a:ea typeface="仿宋_GB2312" pitchFamily="49" charset="-122"/>
              </a:rPr>
              <a:t>	</a:t>
            </a:r>
            <a:r>
              <a:rPr lang="en-US" altLang="zh-CN" sz="2105" b="1" dirty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∴∠</a:t>
            </a:r>
            <a:r>
              <a:rPr lang="en-US" altLang="zh-CN" sz="2105" b="1" i="1" dirty="0">
                <a:solidFill>
                  <a:srgbClr val="FF0000"/>
                </a:solidFill>
                <a:latin typeface="Times New Roman" panose="02020603050405020304" pitchFamily="18" charset="0"/>
                <a:ea typeface="仿宋_GB2312" pitchFamily="49" charset="-122"/>
              </a:rPr>
              <a:t>BAD</a:t>
            </a:r>
            <a:r>
              <a:rPr lang="zh-CN" altLang="en-US" sz="2105" b="1" dirty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＝∠</a:t>
            </a:r>
            <a:r>
              <a:rPr lang="en-US" altLang="zh-CN" sz="2105" b="1" i="1" dirty="0">
                <a:solidFill>
                  <a:srgbClr val="FF0000"/>
                </a:solidFill>
                <a:latin typeface="Times New Roman" panose="02020603050405020304" pitchFamily="18" charset="0"/>
                <a:ea typeface="仿宋_GB2312" pitchFamily="49" charset="-122"/>
              </a:rPr>
              <a:t>AEF</a:t>
            </a:r>
            <a:r>
              <a:rPr lang="zh-CN" altLang="en-US" sz="2105" b="1" dirty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，</a:t>
            </a:r>
          </a:p>
          <a:p>
            <a:pPr defTabSz="0" eaLnBrk="1" hangingPunct="1">
              <a:lnSpc>
                <a:spcPts val="1000"/>
              </a:lnSpc>
              <a:tabLst>
                <a:tab pos="533400" algn="l"/>
              </a:tabLst>
            </a:pPr>
            <a:endParaRPr lang="zh-CN" altLang="en-US" sz="2105" b="1" dirty="0">
              <a:solidFill>
                <a:srgbClr val="FF0000"/>
              </a:solidFill>
              <a:latin typeface="仿宋_GB2312" pitchFamily="49" charset="-122"/>
              <a:ea typeface="仿宋_GB2312" pitchFamily="49" charset="-122"/>
            </a:endParaRPr>
          </a:p>
          <a:p>
            <a:pPr defTabSz="0" eaLnBrk="1" hangingPunct="1">
              <a:lnSpc>
                <a:spcPts val="2815"/>
              </a:lnSpc>
              <a:tabLst>
                <a:tab pos="533400" algn="l"/>
              </a:tabLst>
            </a:pPr>
            <a:r>
              <a:rPr lang="zh-CN" altLang="en-US" sz="2105" b="1" dirty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	∴</a:t>
            </a:r>
            <a:r>
              <a:rPr lang="en-US" altLang="zh-CN" sz="2105" b="1" i="1" dirty="0">
                <a:solidFill>
                  <a:srgbClr val="FF0000"/>
                </a:solidFill>
                <a:latin typeface="Times New Roman" panose="02020603050405020304" pitchFamily="18" charset="0"/>
                <a:ea typeface="仿宋_GB2312" pitchFamily="49" charset="-122"/>
              </a:rPr>
              <a:t>A</a:t>
            </a:r>
            <a:r>
              <a:rPr lang="en-US" altLang="zh-CN" sz="2105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r>
              <a:rPr lang="zh-CN" altLang="en-US" sz="2105" b="1" dirty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＝</a:t>
            </a:r>
            <a:r>
              <a:rPr lang="en-US" altLang="zh-CN" sz="2105" b="1" i="1" dirty="0">
                <a:solidFill>
                  <a:srgbClr val="FF0000"/>
                </a:solidFill>
                <a:latin typeface="Times New Roman" panose="02020603050405020304" pitchFamily="18" charset="0"/>
                <a:ea typeface="仿宋_GB2312" pitchFamily="49" charset="-122"/>
              </a:rPr>
              <a:t>EF</a:t>
            </a:r>
            <a:r>
              <a:rPr lang="en-US" altLang="zh-CN" sz="2105" b="1" dirty="0">
                <a:solidFill>
                  <a:srgbClr val="FF0000"/>
                </a:solidFill>
                <a:latin typeface="Times New Roman" panose="02020603050405020304" pitchFamily="18" charset="0"/>
                <a:ea typeface="仿宋_GB2312" pitchFamily="49" charset="-12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/>
      <p:bldP spid="410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ws_CF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575259" y="1757482"/>
            <a:ext cx="1591922" cy="16938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Text Box 3"/>
          <p:cNvSpPr txBox="1"/>
          <p:nvPr/>
        </p:nvSpPr>
        <p:spPr>
          <a:xfrm>
            <a:off x="2801359" y="3589785"/>
            <a:ext cx="3076575" cy="29019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pPr eaLnBrk="1" hangingPunct="1">
              <a:lnSpc>
                <a:spcPts val="2265"/>
              </a:lnSpc>
            </a:pPr>
            <a:r>
              <a:rPr lang="zh-CN" altLang="en-US" sz="2105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∴∠</a:t>
            </a:r>
            <a:r>
              <a:rPr lang="en-US" altLang="zh-CN" sz="2105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DBC</a:t>
            </a:r>
            <a:r>
              <a:rPr lang="zh-CN" altLang="en-US" sz="2105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＝∠</a:t>
            </a:r>
            <a:r>
              <a:rPr lang="en-US" altLang="zh-CN" sz="2105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EAC</a:t>
            </a:r>
            <a:r>
              <a:rPr lang="zh-CN" altLang="en-US" sz="2105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＝  ∠</a:t>
            </a:r>
            <a:r>
              <a:rPr lang="en-US" altLang="zh-CN" sz="2105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105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</a:p>
        </p:txBody>
      </p:sp>
      <p:sp>
        <p:nvSpPr>
          <p:cNvPr id="17412" name="Text Box 4"/>
          <p:cNvSpPr txBox="1"/>
          <p:nvPr/>
        </p:nvSpPr>
        <p:spPr>
          <a:xfrm>
            <a:off x="537845" y="759460"/>
            <a:ext cx="8289290" cy="29019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defTabSz="0" eaLnBrk="1" hangingPunct="1">
              <a:lnSpc>
                <a:spcPts val="2265"/>
              </a:lnSpc>
              <a:tabLst>
                <a:tab pos="1866900" algn="l"/>
              </a:tabLst>
            </a:pPr>
            <a:r>
              <a:rPr lang="en-US" altLang="zh-CN" sz="2800" b="1" dirty="0">
                <a:latin typeface="Times New Roman" panose="02020603050405020304" pitchFamily="18" charset="0"/>
              </a:rPr>
              <a:t>8</a:t>
            </a:r>
            <a:r>
              <a:rPr lang="zh-CN" altLang="en-US" sz="2800" b="1" dirty="0">
                <a:latin typeface="Times New Roman" panose="02020603050405020304" pitchFamily="18" charset="0"/>
              </a:rPr>
              <a:t>．已知：如图 </a:t>
            </a:r>
            <a:r>
              <a:rPr lang="en-US" altLang="zh-CN" sz="2800" b="1" dirty="0">
                <a:latin typeface="Times New Roman" panose="02020603050405020304" pitchFamily="18" charset="0"/>
              </a:rPr>
              <a:t>5</a:t>
            </a:r>
            <a:r>
              <a:rPr lang="zh-CN" altLang="en-US" sz="2800" b="1" dirty="0">
                <a:latin typeface="Times New Roman" panose="02020603050405020304" pitchFamily="18" charset="0"/>
              </a:rPr>
              <a:t>，</a:t>
            </a:r>
            <a:r>
              <a:rPr lang="en-US" altLang="zh-CN" sz="2800" b="1" i="1" dirty="0">
                <a:latin typeface="Times New Roman" panose="02020603050405020304" pitchFamily="18" charset="0"/>
              </a:rPr>
              <a:t>AB</a:t>
            </a:r>
            <a:r>
              <a:rPr lang="zh-CN" altLang="en-US" sz="2800" b="1" dirty="0">
                <a:latin typeface="Times New Roman" panose="02020603050405020304" pitchFamily="18" charset="0"/>
              </a:rPr>
              <a:t>＝</a:t>
            </a:r>
            <a:r>
              <a:rPr lang="en-US" altLang="zh-CN" sz="2800" b="1" i="1" dirty="0">
                <a:latin typeface="Times New Roman" panose="02020603050405020304" pitchFamily="18" charset="0"/>
              </a:rPr>
              <a:t>AC</a:t>
            </a:r>
            <a:r>
              <a:rPr lang="zh-CN" altLang="en-US" sz="2800" b="1" dirty="0">
                <a:latin typeface="Times New Roman" panose="02020603050405020304" pitchFamily="18" charset="0"/>
              </a:rPr>
              <a:t>，</a:t>
            </a:r>
            <a:r>
              <a:rPr lang="en-US" altLang="zh-CN" sz="2800" b="1" i="1" dirty="0">
                <a:latin typeface="Times New Roman" panose="02020603050405020304" pitchFamily="18" charset="0"/>
              </a:rPr>
              <a:t>BD</a:t>
            </a:r>
            <a:r>
              <a:rPr lang="en-US" altLang="zh-CN" sz="2800" b="1" dirty="0">
                <a:latin typeface="Times New Roman" panose="02020603050405020304" pitchFamily="18" charset="0"/>
              </a:rPr>
              <a:t>⊥</a:t>
            </a:r>
            <a:r>
              <a:rPr lang="en-US" altLang="zh-CN" sz="2800" b="1" i="1" dirty="0">
                <a:latin typeface="Times New Roman" panose="02020603050405020304" pitchFamily="18" charset="0"/>
              </a:rPr>
              <a:t>AC</a:t>
            </a:r>
            <a:r>
              <a:rPr lang="en-US" altLang="zh-CN" sz="2800" b="1" dirty="0">
                <a:latin typeface="Times New Roman" panose="02020603050405020304" pitchFamily="18" charset="0"/>
              </a:rPr>
              <a:t>.</a:t>
            </a:r>
          </a:p>
        </p:txBody>
      </p:sp>
      <p:sp>
        <p:nvSpPr>
          <p:cNvPr id="10245" name="Text Box 5"/>
          <p:cNvSpPr txBox="1"/>
          <p:nvPr/>
        </p:nvSpPr>
        <p:spPr>
          <a:xfrm>
            <a:off x="5243367" y="3481534"/>
            <a:ext cx="133985" cy="55118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pPr eaLnBrk="1" hangingPunct="1">
              <a:lnSpc>
                <a:spcPts val="1900"/>
              </a:lnSpc>
            </a:pPr>
            <a:r>
              <a:rPr lang="en-US" altLang="zh-CN" sz="2105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</a:p>
          <a:p>
            <a:pPr eaLnBrk="1" hangingPunct="1">
              <a:lnSpc>
                <a:spcPts val="2400"/>
              </a:lnSpc>
            </a:pPr>
            <a:r>
              <a:rPr lang="en-US" altLang="zh-CN" sz="2105" b="1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</a:p>
        </p:txBody>
      </p:sp>
      <p:sp>
        <p:nvSpPr>
          <p:cNvPr id="17414" name="Text Box 6"/>
          <p:cNvSpPr txBox="1"/>
          <p:nvPr/>
        </p:nvSpPr>
        <p:spPr>
          <a:xfrm>
            <a:off x="9129248" y="3589785"/>
            <a:ext cx="470535" cy="28829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pPr eaLnBrk="1" hangingPunct="1">
              <a:lnSpc>
                <a:spcPts val="2250"/>
              </a:lnSpc>
            </a:pPr>
            <a:r>
              <a:rPr lang="zh-CN" altLang="en-US" sz="2105" b="1" dirty="0">
                <a:latin typeface="Times New Roman" panose="02020603050405020304" pitchFamily="18" charset="0"/>
              </a:rPr>
              <a:t>图 </a:t>
            </a:r>
            <a:r>
              <a:rPr lang="en-US" altLang="zh-CN" sz="2105" b="1" dirty="0">
                <a:latin typeface="Times New Roman" panose="02020603050405020304" pitchFamily="18" charset="0"/>
              </a:rPr>
              <a:t>5</a:t>
            </a:r>
          </a:p>
        </p:txBody>
      </p:sp>
      <p:sp>
        <p:nvSpPr>
          <p:cNvPr id="10247" name="Text Box 7"/>
          <p:cNvSpPr txBox="1"/>
          <p:nvPr/>
        </p:nvSpPr>
        <p:spPr>
          <a:xfrm>
            <a:off x="2801359" y="4283863"/>
            <a:ext cx="5287010" cy="76136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pPr defTabSz="0" eaLnBrk="1" hangingPunct="1">
              <a:lnSpc>
                <a:spcPts val="2265"/>
              </a:lnSpc>
              <a:tabLst>
                <a:tab pos="1663700" algn="l"/>
              </a:tabLst>
            </a:pPr>
            <a:r>
              <a:rPr lang="zh-CN" altLang="en-US" sz="2105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方法二：∵</a:t>
            </a:r>
            <a:r>
              <a:rPr lang="en-US" altLang="zh-CN" sz="2105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BD</a:t>
            </a:r>
            <a:r>
              <a:rPr lang="en-US" altLang="zh-CN" sz="2105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⊥</a:t>
            </a:r>
            <a:r>
              <a:rPr lang="en-US" altLang="zh-CN" sz="2105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AC</a:t>
            </a:r>
            <a:r>
              <a:rPr lang="zh-CN" altLang="en-US" sz="2105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，∴∠</a:t>
            </a:r>
            <a:r>
              <a:rPr lang="en-US" altLang="zh-CN" sz="2105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DBC</a:t>
            </a:r>
            <a:r>
              <a:rPr lang="zh-CN" altLang="en-US" sz="2105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＝</a:t>
            </a:r>
            <a:r>
              <a:rPr lang="en-US" altLang="zh-CN" sz="2105" b="1" dirty="0">
                <a:solidFill>
                  <a:srgbClr val="FF0000"/>
                </a:solidFill>
                <a:latin typeface="Times New Roman" panose="02020603050405020304" pitchFamily="18" charset="0"/>
              </a:rPr>
              <a:t>90°</a:t>
            </a:r>
            <a:r>
              <a:rPr lang="zh-CN" altLang="en-US" sz="2105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－∠</a:t>
            </a:r>
            <a:r>
              <a:rPr lang="en-US" altLang="zh-CN" sz="2105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sz="2105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</a:p>
          <a:p>
            <a:pPr defTabSz="0" eaLnBrk="1" hangingPunct="1">
              <a:lnSpc>
                <a:spcPts val="1000"/>
              </a:lnSpc>
              <a:tabLst>
                <a:tab pos="1663700" algn="l"/>
              </a:tabLst>
            </a:pPr>
            <a:endParaRPr lang="en-US" altLang="zh-CN" sz="2105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defTabSz="0" eaLnBrk="1" hangingPunct="1">
              <a:lnSpc>
                <a:spcPts val="2675"/>
              </a:lnSpc>
              <a:tabLst>
                <a:tab pos="1663700" algn="l"/>
              </a:tabLst>
            </a:pPr>
            <a:r>
              <a:rPr lang="en-US" altLang="zh-CN" sz="2105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∵</a:t>
            </a:r>
            <a:r>
              <a:rPr lang="en-US" altLang="zh-CN" sz="2105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AB</a:t>
            </a:r>
            <a:r>
              <a:rPr lang="zh-CN" altLang="en-US" sz="2105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＝</a:t>
            </a:r>
            <a:r>
              <a:rPr lang="en-US" altLang="zh-CN" sz="2105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AC</a:t>
            </a:r>
            <a:r>
              <a:rPr lang="zh-CN" altLang="en-US" sz="2105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，∴∠</a:t>
            </a:r>
            <a:r>
              <a:rPr lang="en-US" altLang="zh-CN" sz="2105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ABC</a:t>
            </a:r>
            <a:r>
              <a:rPr lang="zh-CN" altLang="en-US" sz="2105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＝∠</a:t>
            </a:r>
            <a:r>
              <a:rPr lang="en-US" altLang="zh-CN" sz="2105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sz="2105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</a:p>
        </p:txBody>
      </p:sp>
      <p:sp>
        <p:nvSpPr>
          <p:cNvPr id="17416" name="Rectangle 8"/>
          <p:cNvSpPr/>
          <p:nvPr/>
        </p:nvSpPr>
        <p:spPr>
          <a:xfrm>
            <a:off x="2617968" y="1316547"/>
            <a:ext cx="807720" cy="32385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pPr eaLnBrk="1" hangingPunct="1"/>
            <a:r>
              <a:rPr lang="zh-CN" altLang="en-US" sz="2105" b="1" dirty="0">
                <a:latin typeface="宋体" panose="02010600030101010101" pitchFamily="2" charset="-122"/>
              </a:rPr>
              <a:t>求证：</a:t>
            </a:r>
            <a:endParaRPr lang="zh-CN" altLang="en-US" sz="1805" b="1" dirty="0">
              <a:latin typeface="Arial" panose="020B0604020202020204" pitchFamily="34" charset="0"/>
            </a:endParaRPr>
          </a:p>
        </p:txBody>
      </p:sp>
      <p:sp>
        <p:nvSpPr>
          <p:cNvPr id="17417" name="Rectangle 9"/>
          <p:cNvSpPr/>
          <p:nvPr/>
        </p:nvSpPr>
        <p:spPr>
          <a:xfrm>
            <a:off x="3648261" y="1326072"/>
            <a:ext cx="269240" cy="32385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pPr eaLnBrk="1" hangingPunct="1"/>
            <a:r>
              <a:rPr lang="zh-CN" altLang="en-US" sz="2105" b="1" dirty="0">
                <a:latin typeface="宋体" panose="02010600030101010101" pitchFamily="2" charset="-122"/>
              </a:rPr>
              <a:t>∠</a:t>
            </a:r>
            <a:endParaRPr lang="zh-CN" altLang="en-US" sz="1805" b="1" dirty="0">
              <a:latin typeface="Arial" panose="020B0604020202020204" pitchFamily="34" charset="0"/>
            </a:endParaRPr>
          </a:p>
        </p:txBody>
      </p:sp>
      <p:sp>
        <p:nvSpPr>
          <p:cNvPr id="17418" name="Rectangle 10"/>
          <p:cNvSpPr/>
          <p:nvPr/>
        </p:nvSpPr>
        <p:spPr>
          <a:xfrm>
            <a:off x="3915704" y="1316520"/>
            <a:ext cx="550545" cy="32385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pPr eaLnBrk="1" hangingPunct="1"/>
            <a:r>
              <a:rPr lang="en-US" altLang="zh-CN" sz="2105" b="1" i="1" dirty="0">
                <a:latin typeface="Times New Roman" panose="02020603050405020304" pitchFamily="18" charset="0"/>
              </a:rPr>
              <a:t>DBC</a:t>
            </a:r>
            <a:endParaRPr lang="en-US" altLang="zh-CN" sz="1805" b="1" dirty="0">
              <a:latin typeface="Arial" panose="020B0604020202020204" pitchFamily="34" charset="0"/>
            </a:endParaRPr>
          </a:p>
        </p:txBody>
      </p:sp>
      <p:sp>
        <p:nvSpPr>
          <p:cNvPr id="17419" name="Rectangle 11"/>
          <p:cNvSpPr/>
          <p:nvPr/>
        </p:nvSpPr>
        <p:spPr>
          <a:xfrm>
            <a:off x="4450590" y="1326072"/>
            <a:ext cx="269240" cy="32385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pPr eaLnBrk="1" hangingPunct="1"/>
            <a:r>
              <a:rPr lang="zh-CN" altLang="en-US" sz="2105" b="1" dirty="0">
                <a:latin typeface="宋体" panose="02010600030101010101" pitchFamily="2" charset="-122"/>
              </a:rPr>
              <a:t>＝</a:t>
            </a:r>
            <a:endParaRPr lang="zh-CN" altLang="en-US" sz="1805" b="1" dirty="0">
              <a:latin typeface="Arial" panose="020B0604020202020204" pitchFamily="34" charset="0"/>
            </a:endParaRPr>
          </a:p>
        </p:txBody>
      </p:sp>
      <p:sp>
        <p:nvSpPr>
          <p:cNvPr id="17420" name="Rectangle 12"/>
          <p:cNvSpPr/>
          <p:nvPr/>
        </p:nvSpPr>
        <p:spPr>
          <a:xfrm>
            <a:off x="4718033" y="1136632"/>
            <a:ext cx="133985" cy="32385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pPr eaLnBrk="1" hangingPunct="1"/>
            <a:r>
              <a:rPr lang="en-US" altLang="zh-CN" sz="2105" b="1" dirty="0">
                <a:latin typeface="Times New Roman" panose="02020603050405020304" pitchFamily="18" charset="0"/>
              </a:rPr>
              <a:t>1</a:t>
            </a:r>
            <a:endParaRPr lang="en-US" altLang="zh-CN" sz="1805" b="1" dirty="0">
              <a:latin typeface="Arial" panose="020B0604020202020204" pitchFamily="34" charset="0"/>
            </a:endParaRPr>
          </a:p>
        </p:txBody>
      </p:sp>
      <p:sp>
        <p:nvSpPr>
          <p:cNvPr id="17421" name="Rectangle 13"/>
          <p:cNvSpPr/>
          <p:nvPr/>
        </p:nvSpPr>
        <p:spPr>
          <a:xfrm>
            <a:off x="4716440" y="1447058"/>
            <a:ext cx="133985" cy="32385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pPr eaLnBrk="1" hangingPunct="1"/>
            <a:r>
              <a:rPr lang="en-US" altLang="zh-CN" sz="2105" b="1" dirty="0">
                <a:latin typeface="Times New Roman" panose="02020603050405020304" pitchFamily="18" charset="0"/>
              </a:rPr>
              <a:t>2</a:t>
            </a:r>
            <a:endParaRPr lang="en-US" altLang="zh-CN" sz="1805" b="1" dirty="0">
              <a:latin typeface="Arial" panose="020B0604020202020204" pitchFamily="34" charset="0"/>
            </a:endParaRPr>
          </a:p>
        </p:txBody>
      </p:sp>
      <p:sp>
        <p:nvSpPr>
          <p:cNvPr id="17422" name="Line 14"/>
          <p:cNvSpPr/>
          <p:nvPr/>
        </p:nvSpPr>
        <p:spPr>
          <a:xfrm>
            <a:off x="4716440" y="1435914"/>
            <a:ext cx="135314" cy="1592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7423" name="Rectangle 15"/>
          <p:cNvSpPr/>
          <p:nvPr/>
        </p:nvSpPr>
        <p:spPr>
          <a:xfrm>
            <a:off x="4851754" y="1326072"/>
            <a:ext cx="269240" cy="32385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pPr eaLnBrk="1" hangingPunct="1"/>
            <a:r>
              <a:rPr lang="zh-CN" altLang="en-US" sz="2105" b="1" dirty="0">
                <a:latin typeface="宋体" panose="02010600030101010101" pitchFamily="2" charset="-122"/>
              </a:rPr>
              <a:t>∠</a:t>
            </a:r>
            <a:endParaRPr lang="zh-CN" altLang="en-US" sz="1805" b="1" dirty="0">
              <a:latin typeface="Arial" panose="020B0604020202020204" pitchFamily="34" charset="0"/>
            </a:endParaRPr>
          </a:p>
        </p:txBody>
      </p:sp>
      <p:sp>
        <p:nvSpPr>
          <p:cNvPr id="17424" name="Rectangle 16"/>
          <p:cNvSpPr/>
          <p:nvPr/>
        </p:nvSpPr>
        <p:spPr>
          <a:xfrm>
            <a:off x="5119197" y="1316520"/>
            <a:ext cx="178435" cy="32385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pPr eaLnBrk="1" hangingPunct="1"/>
            <a:r>
              <a:rPr lang="en-US" altLang="zh-CN" sz="2105" b="1" i="1" dirty="0">
                <a:latin typeface="Times New Roman" panose="02020603050405020304" pitchFamily="18" charset="0"/>
              </a:rPr>
              <a:t>A</a:t>
            </a:r>
            <a:endParaRPr lang="en-US" altLang="zh-CN" sz="1805" b="1" dirty="0">
              <a:latin typeface="Arial" panose="020B0604020202020204" pitchFamily="34" charset="0"/>
            </a:endParaRPr>
          </a:p>
        </p:txBody>
      </p:sp>
      <p:sp>
        <p:nvSpPr>
          <p:cNvPr id="17425" name="Rectangle 17"/>
          <p:cNvSpPr/>
          <p:nvPr/>
        </p:nvSpPr>
        <p:spPr>
          <a:xfrm>
            <a:off x="5283165" y="1316520"/>
            <a:ext cx="67310" cy="32385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pPr eaLnBrk="1" hangingPunct="1"/>
            <a:r>
              <a:rPr lang="en-US" altLang="zh-CN" sz="2105" b="1" dirty="0">
                <a:latin typeface="Times New Roman" panose="02020603050405020304" pitchFamily="18" charset="0"/>
              </a:rPr>
              <a:t>.</a:t>
            </a:r>
            <a:endParaRPr lang="en-US" altLang="zh-CN" sz="1805" b="1" dirty="0">
              <a:latin typeface="Arial" panose="020B0604020202020204" pitchFamily="34" charset="0"/>
            </a:endParaRPr>
          </a:p>
        </p:txBody>
      </p:sp>
      <p:sp>
        <p:nvSpPr>
          <p:cNvPr id="17426" name="Rectangle 18"/>
          <p:cNvSpPr/>
          <p:nvPr/>
        </p:nvSpPr>
        <p:spPr>
          <a:xfrm>
            <a:off x="5350025" y="1316520"/>
            <a:ext cx="67310" cy="32385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pPr eaLnBrk="1" hangingPunct="1"/>
            <a:r>
              <a:rPr lang="zh-CN" altLang="en-US" sz="2105" b="1" dirty="0">
                <a:latin typeface="Times New Roman" panose="02020603050405020304" pitchFamily="18" charset="0"/>
              </a:rPr>
              <a:t> </a:t>
            </a:r>
            <a:endParaRPr lang="zh-CN" altLang="en-US" sz="1805" b="1" dirty="0">
              <a:latin typeface="Arial" panose="020B0604020202020204" pitchFamily="34" charset="0"/>
            </a:endParaRPr>
          </a:p>
        </p:txBody>
      </p:sp>
      <p:sp>
        <p:nvSpPr>
          <p:cNvPr id="10259" name="Text Box 19"/>
          <p:cNvSpPr txBox="1"/>
          <p:nvPr/>
        </p:nvSpPr>
        <p:spPr>
          <a:xfrm>
            <a:off x="2742457" y="1919858"/>
            <a:ext cx="5765800" cy="13595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pPr defTabSz="0" eaLnBrk="1" hangingPunct="1">
              <a:lnSpc>
                <a:spcPts val="3265"/>
              </a:lnSpc>
              <a:tabLst>
                <a:tab pos="1866900" algn="l"/>
              </a:tabLst>
            </a:pPr>
            <a:r>
              <a:rPr lang="zh-CN" altLang="en-US" sz="2105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证明：</a:t>
            </a:r>
            <a:r>
              <a:rPr lang="zh-CN" altLang="en-US" sz="2105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方法一：作∠</a:t>
            </a:r>
            <a:r>
              <a:rPr lang="en-US" altLang="zh-CN" sz="2105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 </a:t>
            </a:r>
            <a:r>
              <a:rPr lang="zh-CN" altLang="en-US" sz="2105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的平分线 </a:t>
            </a:r>
            <a:r>
              <a:rPr lang="en-US" altLang="zh-CN" sz="2105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AE </a:t>
            </a:r>
            <a:r>
              <a:rPr lang="zh-CN" altLang="en-US" sz="2105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交 </a:t>
            </a:r>
            <a:r>
              <a:rPr lang="en-US" altLang="zh-CN" sz="2105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BC </a:t>
            </a:r>
            <a:r>
              <a:rPr lang="zh-CN" altLang="en-US" sz="2105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于 </a:t>
            </a:r>
            <a:r>
              <a:rPr lang="en-US" altLang="zh-CN" sz="2105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  <a:r>
              <a:rPr lang="zh-CN" altLang="en-US" sz="2105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</a:p>
          <a:p>
            <a:pPr defTabSz="0" eaLnBrk="1" hangingPunct="1">
              <a:lnSpc>
                <a:spcPts val="1000"/>
              </a:lnSpc>
              <a:tabLst>
                <a:tab pos="1866900" algn="l"/>
              </a:tabLst>
            </a:pPr>
            <a:endParaRPr lang="zh-CN" altLang="en-US" sz="2105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defTabSz="0" eaLnBrk="1" hangingPunct="1">
              <a:lnSpc>
                <a:spcPts val="2665"/>
              </a:lnSpc>
              <a:tabLst>
                <a:tab pos="1866900" algn="l"/>
              </a:tabLst>
            </a:pPr>
            <a:r>
              <a:rPr lang="zh-CN" altLang="en-US" sz="2105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∵</a:t>
            </a:r>
            <a:r>
              <a:rPr lang="en-US" altLang="zh-CN" sz="2105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AB</a:t>
            </a:r>
            <a:r>
              <a:rPr lang="zh-CN" altLang="en-US" sz="2105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＝</a:t>
            </a:r>
            <a:r>
              <a:rPr lang="en-US" altLang="zh-CN" sz="2105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AC</a:t>
            </a:r>
            <a:r>
              <a:rPr lang="zh-CN" altLang="en-US" sz="2105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，∴</a:t>
            </a:r>
            <a:r>
              <a:rPr lang="en-US" altLang="zh-CN" sz="2105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AE</a:t>
            </a:r>
            <a:r>
              <a:rPr lang="en-US" altLang="zh-CN" sz="2105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⊥</a:t>
            </a:r>
            <a:r>
              <a:rPr lang="en-US" altLang="zh-CN" sz="2105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BC</a:t>
            </a:r>
            <a:r>
              <a:rPr lang="en-US" altLang="zh-CN" sz="2105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.∴∠</a:t>
            </a:r>
            <a:r>
              <a:rPr lang="en-US" altLang="zh-CN" sz="2105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r>
              <a:rPr lang="zh-CN" altLang="en-US" sz="2105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＋∠</a:t>
            </a:r>
            <a:r>
              <a:rPr lang="en-US" altLang="zh-CN" sz="2105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EAC</a:t>
            </a:r>
            <a:r>
              <a:rPr lang="zh-CN" altLang="en-US" sz="2105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＝</a:t>
            </a:r>
            <a:r>
              <a:rPr lang="en-US" altLang="zh-CN" sz="2105" b="1" dirty="0">
                <a:solidFill>
                  <a:srgbClr val="FF0000"/>
                </a:solidFill>
                <a:latin typeface="Times New Roman" panose="02020603050405020304" pitchFamily="18" charset="0"/>
              </a:rPr>
              <a:t>90°.</a:t>
            </a:r>
          </a:p>
          <a:p>
            <a:pPr defTabSz="0" eaLnBrk="1" hangingPunct="1">
              <a:lnSpc>
                <a:spcPts val="1000"/>
              </a:lnSpc>
              <a:tabLst>
                <a:tab pos="1866900" algn="l"/>
              </a:tabLst>
            </a:pPr>
            <a:endParaRPr lang="en-US" altLang="zh-CN" sz="2105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defTabSz="0" eaLnBrk="1" hangingPunct="1">
              <a:lnSpc>
                <a:spcPts val="2675"/>
              </a:lnSpc>
              <a:tabLst>
                <a:tab pos="1866900" algn="l"/>
              </a:tabLst>
            </a:pPr>
            <a:r>
              <a:rPr lang="en-US" altLang="zh-CN" sz="2105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∵</a:t>
            </a:r>
            <a:r>
              <a:rPr lang="en-US" altLang="zh-CN" sz="2105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BD</a:t>
            </a:r>
            <a:r>
              <a:rPr lang="en-US" altLang="zh-CN" sz="2105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⊥</a:t>
            </a:r>
            <a:r>
              <a:rPr lang="en-US" altLang="zh-CN" sz="2105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AC</a:t>
            </a:r>
            <a:r>
              <a:rPr lang="zh-CN" altLang="en-US" sz="2105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，∴∠</a:t>
            </a:r>
            <a:r>
              <a:rPr lang="en-US" altLang="zh-CN" sz="2105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r>
              <a:rPr lang="zh-CN" altLang="en-US" sz="2105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＋∠</a:t>
            </a:r>
            <a:r>
              <a:rPr lang="en-US" altLang="zh-CN" sz="2105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DBC</a:t>
            </a:r>
            <a:r>
              <a:rPr lang="zh-CN" altLang="en-US" sz="2105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＝</a:t>
            </a:r>
            <a:r>
              <a:rPr lang="en-US" altLang="zh-CN" sz="2105" b="1" dirty="0">
                <a:solidFill>
                  <a:srgbClr val="FF0000"/>
                </a:solidFill>
                <a:latin typeface="Times New Roman" panose="02020603050405020304" pitchFamily="18" charset="0"/>
              </a:rPr>
              <a:t>90°.</a:t>
            </a:r>
          </a:p>
        </p:txBody>
      </p:sp>
      <p:graphicFrame>
        <p:nvGraphicFramePr>
          <p:cNvPr id="10260" name="Object 20"/>
          <p:cNvGraphicFramePr>
            <a:graphicFrameLocks/>
          </p:cNvGraphicFramePr>
          <p:nvPr/>
        </p:nvGraphicFramePr>
        <p:xfrm>
          <a:off x="2225083" y="5188074"/>
          <a:ext cx="7639633" cy="1216228"/>
        </p:xfrm>
        <a:graphic>
          <a:graphicData uri="http://schemas.openxmlformats.org/presentationml/2006/ole">
            <p:oleObj spid="_x0000_s30721" r:id="rId5" imgW="7617762" imgH="1212153" progId="Word.Document.8">
              <p:embed/>
            </p:oleObj>
          </a:graphicData>
        </a:graphic>
      </p:graphicFrame>
      <p:sp>
        <p:nvSpPr>
          <p:cNvPr id="10261" name="Line 21"/>
          <p:cNvSpPr/>
          <p:nvPr/>
        </p:nvSpPr>
        <p:spPr>
          <a:xfrm>
            <a:off x="5186058" y="3731465"/>
            <a:ext cx="216501" cy="0"/>
          </a:xfrm>
          <a:prstGeom prst="line">
            <a:avLst/>
          </a:prstGeom>
          <a:ln w="9525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10245" grpId="0"/>
      <p:bldP spid="10247" grpId="0"/>
      <p:bldP spid="1025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ws_CF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9745" y="422910"/>
            <a:ext cx="6630670" cy="7721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5" name="Picture 3" descr="ws_CF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002167" y="3260256"/>
            <a:ext cx="1821159" cy="165559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6" name="Text Box 4"/>
          <p:cNvSpPr txBox="1"/>
          <p:nvPr/>
        </p:nvSpPr>
        <p:spPr>
          <a:xfrm>
            <a:off x="371319" y="1447220"/>
            <a:ext cx="11151235" cy="9239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pPr defTabSz="0" eaLnBrk="1" hangingPunct="1">
              <a:lnSpc>
                <a:spcPts val="2365"/>
              </a:lnSpc>
              <a:tabLst>
                <a:tab pos="558800" algn="l"/>
              </a:tabLst>
            </a:pPr>
            <a:r>
              <a:rPr lang="zh-CN" altLang="en-US" sz="1805" b="1" dirty="0">
                <a:latin typeface="Arial" panose="020B0604020202020204" pitchFamily="34" charset="0"/>
              </a:rPr>
              <a:t>	</a:t>
            </a:r>
            <a:r>
              <a:rPr lang="en-US" altLang="zh-CN" sz="3200" b="1" dirty="0">
                <a:latin typeface="Times New Roman" panose="02020603050405020304" pitchFamily="18" charset="0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</a:rPr>
              <a:t>．如图 </a:t>
            </a:r>
            <a:r>
              <a:rPr lang="en-US" altLang="zh-CN" sz="3200" b="1" dirty="0">
                <a:latin typeface="Times New Roman" panose="02020603050405020304" pitchFamily="18" charset="0"/>
              </a:rPr>
              <a:t>4</a:t>
            </a:r>
            <a:r>
              <a:rPr lang="zh-CN" altLang="en-US" sz="3200" b="1" dirty="0">
                <a:latin typeface="Times New Roman" panose="02020603050405020304" pitchFamily="18" charset="0"/>
              </a:rPr>
              <a:t>，</a:t>
            </a:r>
            <a:r>
              <a:rPr lang="en-US" altLang="zh-CN" sz="3200" b="1" i="1" dirty="0">
                <a:latin typeface="Times New Roman" panose="02020603050405020304" pitchFamily="18" charset="0"/>
              </a:rPr>
              <a:t>AD </a:t>
            </a:r>
            <a:r>
              <a:rPr lang="zh-CN" altLang="en-US" sz="3200" b="1" dirty="0">
                <a:latin typeface="Times New Roman" panose="02020603050405020304" pitchFamily="18" charset="0"/>
              </a:rPr>
              <a:t>是△</a:t>
            </a:r>
            <a:r>
              <a:rPr lang="en-US" altLang="zh-CN" sz="3200" b="1" i="1" dirty="0">
                <a:latin typeface="Times New Roman" panose="02020603050405020304" pitchFamily="18" charset="0"/>
              </a:rPr>
              <a:t>ABC </a:t>
            </a:r>
            <a:r>
              <a:rPr lang="zh-CN" altLang="en-US" sz="3200" b="1" dirty="0">
                <a:latin typeface="Times New Roman" panose="02020603050405020304" pitchFamily="18" charset="0"/>
              </a:rPr>
              <a:t>的边 </a:t>
            </a:r>
            <a:r>
              <a:rPr lang="en-US" altLang="zh-CN" sz="3200" b="1" i="1" dirty="0">
                <a:latin typeface="Times New Roman" panose="02020603050405020304" pitchFamily="18" charset="0"/>
              </a:rPr>
              <a:t>BC </a:t>
            </a:r>
            <a:r>
              <a:rPr lang="zh-CN" altLang="en-US" sz="3200" b="1" dirty="0">
                <a:latin typeface="Times New Roman" panose="02020603050405020304" pitchFamily="18" charset="0"/>
              </a:rPr>
              <a:t>上的高，由下列条件中的</a:t>
            </a:r>
          </a:p>
          <a:p>
            <a:pPr defTabSz="0" eaLnBrk="1" hangingPunct="1">
              <a:lnSpc>
                <a:spcPts val="1000"/>
              </a:lnSpc>
              <a:tabLst>
                <a:tab pos="558800" algn="l"/>
              </a:tabLst>
            </a:pPr>
            <a:endParaRPr lang="zh-CN" altLang="en-US" sz="3200" b="1" dirty="0">
              <a:latin typeface="Times New Roman" panose="02020603050405020304" pitchFamily="18" charset="0"/>
            </a:endParaRPr>
          </a:p>
          <a:p>
            <a:pPr defTabSz="0" eaLnBrk="1" hangingPunct="1">
              <a:lnSpc>
                <a:spcPts val="1000"/>
              </a:lnSpc>
              <a:tabLst>
                <a:tab pos="558800" algn="l"/>
              </a:tabLst>
            </a:pPr>
            <a:endParaRPr lang="zh-CN" altLang="en-US" sz="3200" b="1" dirty="0">
              <a:latin typeface="Times New Roman" panose="02020603050405020304" pitchFamily="18" charset="0"/>
            </a:endParaRPr>
          </a:p>
          <a:p>
            <a:pPr defTabSz="0" eaLnBrk="1" hangingPunct="1">
              <a:lnSpc>
                <a:spcPts val="2840"/>
              </a:lnSpc>
              <a:tabLst>
                <a:tab pos="558800" algn="l"/>
              </a:tabLst>
            </a:pPr>
            <a:r>
              <a:rPr lang="zh-CN" altLang="en-US" sz="3200" b="1" dirty="0">
                <a:latin typeface="Times New Roman" panose="02020603050405020304" pitchFamily="18" charset="0"/>
              </a:rPr>
              <a:t>某一个就能</a:t>
            </a:r>
            <a:r>
              <a:rPr lang="zh-CN" altLang="en-US" sz="3200" b="1" dirty="0">
                <a:latin typeface="Arial" panose="020B0604020202020204" pitchFamily="34" charset="0"/>
              </a:rPr>
              <a:t>推出△</a:t>
            </a:r>
            <a:r>
              <a:rPr lang="en-US" altLang="zh-CN" sz="3200" b="1" i="1" dirty="0">
                <a:latin typeface="Times New Roman" panose="02020603050405020304" pitchFamily="18" charset="0"/>
              </a:rPr>
              <a:t>ABC </a:t>
            </a:r>
            <a:r>
              <a:rPr lang="zh-CN" altLang="en-US" sz="3200" b="1" dirty="0">
                <a:latin typeface="Times New Roman" panose="02020603050405020304" pitchFamily="18" charset="0"/>
              </a:rPr>
              <a:t>是等腰三角形的是</a:t>
            </a:r>
            <a:r>
              <a:rPr lang="en-US" altLang="zh-CN" sz="3200" b="1" dirty="0">
                <a:latin typeface="Times New Roman" panose="02020603050405020304" pitchFamily="18" charset="0"/>
              </a:rPr>
              <a:t>________(</a:t>
            </a:r>
            <a:r>
              <a:rPr lang="zh-CN" altLang="en-US" sz="3200" b="1" dirty="0">
                <a:latin typeface="Times New Roman" panose="02020603050405020304" pitchFamily="18" charset="0"/>
              </a:rPr>
              <a:t>把所有正</a:t>
            </a:r>
          </a:p>
        </p:txBody>
      </p:sp>
      <p:sp>
        <p:nvSpPr>
          <p:cNvPr id="8197" name="Text Box 5"/>
          <p:cNvSpPr txBox="1"/>
          <p:nvPr/>
        </p:nvSpPr>
        <p:spPr>
          <a:xfrm>
            <a:off x="8233136" y="1985127"/>
            <a:ext cx="845820" cy="28067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pPr eaLnBrk="1" hangingPunct="1">
              <a:lnSpc>
                <a:spcPts val="2190"/>
              </a:lnSpc>
            </a:pPr>
            <a:r>
              <a:rPr lang="zh-CN" altLang="en-US" sz="2205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②③④</a:t>
            </a:r>
          </a:p>
        </p:txBody>
      </p:sp>
      <p:sp>
        <p:nvSpPr>
          <p:cNvPr id="13318" name="Text Box 6"/>
          <p:cNvSpPr txBox="1"/>
          <p:nvPr/>
        </p:nvSpPr>
        <p:spPr>
          <a:xfrm>
            <a:off x="499589" y="2693337"/>
            <a:ext cx="5851525" cy="278892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pPr defTabSz="0" eaLnBrk="1" hangingPunct="1">
              <a:lnSpc>
                <a:spcPts val="2365"/>
              </a:lnSpc>
              <a:tabLst>
                <a:tab pos="558800" algn="l"/>
                <a:tab pos="698500" algn="l"/>
              </a:tabLst>
            </a:pPr>
            <a:r>
              <a:rPr lang="zh-CN" altLang="en-US" sz="3200" b="1" dirty="0">
                <a:latin typeface="Times New Roman" panose="02020603050405020304" pitchFamily="18" charset="0"/>
              </a:rPr>
              <a:t>确答案的序号都填写在横线上</a:t>
            </a:r>
            <a:r>
              <a:rPr lang="en-US" altLang="zh-CN" sz="3200" b="1" dirty="0">
                <a:latin typeface="Times New Roman" panose="02020603050405020304" pitchFamily="18" charset="0"/>
              </a:rPr>
              <a:t>)</a:t>
            </a:r>
            <a:r>
              <a:rPr lang="zh-CN" altLang="en-US" sz="3200" b="1" dirty="0">
                <a:latin typeface="Times New Roman" panose="02020603050405020304" pitchFamily="18" charset="0"/>
              </a:rPr>
              <a:t>．</a:t>
            </a:r>
          </a:p>
          <a:p>
            <a:pPr defTabSz="0" eaLnBrk="1" hangingPunct="1">
              <a:lnSpc>
                <a:spcPts val="1000"/>
              </a:lnSpc>
              <a:tabLst>
                <a:tab pos="558800" algn="l"/>
                <a:tab pos="698500" algn="l"/>
              </a:tabLst>
            </a:pPr>
            <a:endParaRPr lang="zh-CN" altLang="en-US" sz="3200" b="1" dirty="0">
              <a:latin typeface="Times New Roman" panose="02020603050405020304" pitchFamily="18" charset="0"/>
            </a:endParaRPr>
          </a:p>
          <a:p>
            <a:pPr defTabSz="0" eaLnBrk="1" hangingPunct="1">
              <a:lnSpc>
                <a:spcPts val="1000"/>
              </a:lnSpc>
              <a:tabLst>
                <a:tab pos="558800" algn="l"/>
                <a:tab pos="698500" algn="l"/>
              </a:tabLst>
            </a:pPr>
            <a:endParaRPr lang="zh-CN" altLang="en-US" sz="3200" b="1" dirty="0">
              <a:latin typeface="Times New Roman" panose="02020603050405020304" pitchFamily="18" charset="0"/>
            </a:endParaRPr>
          </a:p>
          <a:p>
            <a:pPr defTabSz="0" eaLnBrk="1" hangingPunct="1">
              <a:lnSpc>
                <a:spcPts val="2865"/>
              </a:lnSpc>
              <a:tabLst>
                <a:tab pos="558800" algn="l"/>
                <a:tab pos="698500" algn="l"/>
              </a:tabLst>
            </a:pPr>
            <a:r>
              <a:rPr lang="zh-CN" altLang="en-US" sz="3200" b="1" dirty="0">
                <a:latin typeface="Times New Roman" panose="02020603050405020304" pitchFamily="18" charset="0"/>
              </a:rPr>
              <a:t>	①∠</a:t>
            </a:r>
            <a:r>
              <a:rPr lang="en-US" altLang="zh-CN" sz="3200" b="1" i="1" dirty="0">
                <a:latin typeface="Times New Roman" panose="02020603050405020304" pitchFamily="18" charset="0"/>
              </a:rPr>
              <a:t>BAD</a:t>
            </a:r>
            <a:r>
              <a:rPr lang="zh-CN" altLang="en-US" sz="3200" b="1" dirty="0">
                <a:latin typeface="Times New Roman" panose="02020603050405020304" pitchFamily="18" charset="0"/>
              </a:rPr>
              <a:t>＝∠</a:t>
            </a:r>
            <a:r>
              <a:rPr lang="en-US" altLang="zh-CN" sz="3200" b="1" i="1" dirty="0">
                <a:latin typeface="Times New Roman" panose="02020603050405020304" pitchFamily="18" charset="0"/>
              </a:rPr>
              <a:t>ACD</a:t>
            </a:r>
            <a:r>
              <a:rPr lang="zh-CN" altLang="en-US" sz="3200" b="1" dirty="0">
                <a:latin typeface="Times New Roman" panose="02020603050405020304" pitchFamily="18" charset="0"/>
              </a:rPr>
              <a:t>；</a:t>
            </a:r>
          </a:p>
          <a:p>
            <a:pPr defTabSz="0" eaLnBrk="1" hangingPunct="1">
              <a:lnSpc>
                <a:spcPts val="1000"/>
              </a:lnSpc>
              <a:tabLst>
                <a:tab pos="558800" algn="l"/>
                <a:tab pos="698500" algn="l"/>
              </a:tabLst>
            </a:pPr>
            <a:endParaRPr lang="zh-CN" altLang="en-US" sz="3200" b="1" dirty="0">
              <a:latin typeface="Times New Roman" panose="02020603050405020304" pitchFamily="18" charset="0"/>
            </a:endParaRPr>
          </a:p>
          <a:p>
            <a:pPr defTabSz="0" eaLnBrk="1" hangingPunct="1">
              <a:lnSpc>
                <a:spcPts val="1000"/>
              </a:lnSpc>
              <a:tabLst>
                <a:tab pos="558800" algn="l"/>
                <a:tab pos="698500" algn="l"/>
              </a:tabLst>
            </a:pPr>
            <a:endParaRPr lang="zh-CN" altLang="en-US" sz="3200" b="1" dirty="0">
              <a:latin typeface="Times New Roman" panose="02020603050405020304" pitchFamily="18" charset="0"/>
            </a:endParaRPr>
          </a:p>
          <a:p>
            <a:pPr defTabSz="0" eaLnBrk="1" hangingPunct="1">
              <a:lnSpc>
                <a:spcPts val="2840"/>
              </a:lnSpc>
              <a:tabLst>
                <a:tab pos="558800" algn="l"/>
                <a:tab pos="698500" algn="l"/>
              </a:tabLst>
            </a:pPr>
            <a:r>
              <a:rPr lang="zh-CN" altLang="en-US" sz="3200" b="1" dirty="0">
                <a:latin typeface="Times New Roman" panose="02020603050405020304" pitchFamily="18" charset="0"/>
              </a:rPr>
              <a:t>	②∠</a:t>
            </a:r>
            <a:r>
              <a:rPr lang="en-US" altLang="zh-CN" sz="3200" b="1" i="1" dirty="0">
                <a:latin typeface="Times New Roman" panose="02020603050405020304" pitchFamily="18" charset="0"/>
              </a:rPr>
              <a:t>BAD</a:t>
            </a:r>
            <a:r>
              <a:rPr lang="zh-CN" altLang="en-US" sz="3200" b="1" dirty="0">
                <a:latin typeface="Times New Roman" panose="02020603050405020304" pitchFamily="18" charset="0"/>
              </a:rPr>
              <a:t>＝∠</a:t>
            </a:r>
            <a:r>
              <a:rPr lang="en-US" altLang="zh-CN" sz="3200" b="1" i="1" dirty="0">
                <a:latin typeface="Times New Roman" panose="02020603050405020304" pitchFamily="18" charset="0"/>
              </a:rPr>
              <a:t>CAD</a:t>
            </a:r>
            <a:r>
              <a:rPr lang="zh-CN" altLang="en-US" sz="3200" b="1" dirty="0">
                <a:latin typeface="Times New Roman" panose="02020603050405020304" pitchFamily="18" charset="0"/>
              </a:rPr>
              <a:t>；</a:t>
            </a:r>
          </a:p>
          <a:p>
            <a:pPr defTabSz="0" eaLnBrk="1" hangingPunct="1">
              <a:lnSpc>
                <a:spcPts val="1000"/>
              </a:lnSpc>
              <a:tabLst>
                <a:tab pos="558800" algn="l"/>
                <a:tab pos="698500" algn="l"/>
              </a:tabLst>
            </a:pPr>
            <a:endParaRPr lang="zh-CN" altLang="en-US" sz="3200" b="1" dirty="0">
              <a:latin typeface="Times New Roman" panose="02020603050405020304" pitchFamily="18" charset="0"/>
            </a:endParaRPr>
          </a:p>
          <a:p>
            <a:pPr defTabSz="0" eaLnBrk="1" hangingPunct="1">
              <a:lnSpc>
                <a:spcPts val="1000"/>
              </a:lnSpc>
              <a:tabLst>
                <a:tab pos="558800" algn="l"/>
                <a:tab pos="698500" algn="l"/>
              </a:tabLst>
            </a:pPr>
            <a:endParaRPr lang="zh-CN" altLang="en-US" sz="3200" b="1" dirty="0">
              <a:latin typeface="Times New Roman" panose="02020603050405020304" pitchFamily="18" charset="0"/>
            </a:endParaRPr>
          </a:p>
          <a:p>
            <a:pPr defTabSz="0" eaLnBrk="1" hangingPunct="1">
              <a:lnSpc>
                <a:spcPts val="2840"/>
              </a:lnSpc>
              <a:tabLst>
                <a:tab pos="558800" algn="l"/>
                <a:tab pos="698500" algn="l"/>
              </a:tabLst>
            </a:pPr>
            <a:r>
              <a:rPr lang="zh-CN" altLang="en-US" sz="3200" b="1" dirty="0">
                <a:latin typeface="Times New Roman" panose="02020603050405020304" pitchFamily="18" charset="0"/>
              </a:rPr>
              <a:t>	③</a:t>
            </a:r>
            <a:r>
              <a:rPr lang="en-US" altLang="zh-CN" sz="3200" b="1" i="1" dirty="0">
                <a:latin typeface="Times New Roman" panose="02020603050405020304" pitchFamily="18" charset="0"/>
              </a:rPr>
              <a:t>AB</a:t>
            </a:r>
            <a:r>
              <a:rPr lang="zh-CN" altLang="en-US" sz="3200" b="1" dirty="0">
                <a:latin typeface="Times New Roman" panose="02020603050405020304" pitchFamily="18" charset="0"/>
              </a:rPr>
              <a:t>＋</a:t>
            </a:r>
            <a:r>
              <a:rPr lang="en-US" altLang="zh-CN" sz="3200" b="1" i="1" dirty="0">
                <a:latin typeface="Times New Roman" panose="02020603050405020304" pitchFamily="18" charset="0"/>
              </a:rPr>
              <a:t>BD</a:t>
            </a:r>
            <a:r>
              <a:rPr lang="zh-CN" altLang="en-US" sz="3200" b="1" dirty="0">
                <a:latin typeface="Times New Roman" panose="02020603050405020304" pitchFamily="18" charset="0"/>
              </a:rPr>
              <a:t>＝</a:t>
            </a:r>
            <a:r>
              <a:rPr lang="en-US" altLang="zh-CN" sz="3200" b="1" i="1" dirty="0">
                <a:latin typeface="Times New Roman" panose="02020603050405020304" pitchFamily="18" charset="0"/>
              </a:rPr>
              <a:t>AC</a:t>
            </a:r>
            <a:r>
              <a:rPr lang="zh-CN" altLang="en-US" sz="3200" b="1" dirty="0">
                <a:latin typeface="Times New Roman" panose="02020603050405020304" pitchFamily="18" charset="0"/>
              </a:rPr>
              <a:t>＋</a:t>
            </a:r>
            <a:r>
              <a:rPr lang="en-US" altLang="zh-CN" sz="3200" b="1" i="1" dirty="0">
                <a:latin typeface="Times New Roman" panose="02020603050405020304" pitchFamily="18" charset="0"/>
              </a:rPr>
              <a:t>CD</a:t>
            </a:r>
            <a:r>
              <a:rPr lang="zh-CN" altLang="en-US" sz="3200" b="1" dirty="0">
                <a:latin typeface="Times New Roman" panose="02020603050405020304" pitchFamily="18" charset="0"/>
              </a:rPr>
              <a:t>；</a:t>
            </a:r>
          </a:p>
          <a:p>
            <a:pPr defTabSz="0" eaLnBrk="1" hangingPunct="1">
              <a:lnSpc>
                <a:spcPts val="1000"/>
              </a:lnSpc>
              <a:tabLst>
                <a:tab pos="558800" algn="l"/>
                <a:tab pos="698500" algn="l"/>
              </a:tabLst>
            </a:pPr>
            <a:endParaRPr lang="zh-CN" altLang="en-US" sz="3200" b="1" dirty="0">
              <a:latin typeface="Times New Roman" panose="02020603050405020304" pitchFamily="18" charset="0"/>
            </a:endParaRPr>
          </a:p>
          <a:p>
            <a:pPr defTabSz="0" eaLnBrk="1" hangingPunct="1">
              <a:lnSpc>
                <a:spcPts val="1000"/>
              </a:lnSpc>
              <a:tabLst>
                <a:tab pos="558800" algn="l"/>
                <a:tab pos="698500" algn="l"/>
              </a:tabLst>
            </a:pPr>
            <a:endParaRPr lang="zh-CN" altLang="en-US" sz="3200" b="1" dirty="0">
              <a:latin typeface="Times New Roman" panose="02020603050405020304" pitchFamily="18" charset="0"/>
            </a:endParaRPr>
          </a:p>
          <a:p>
            <a:pPr defTabSz="0" eaLnBrk="1" hangingPunct="1">
              <a:lnSpc>
                <a:spcPts val="2840"/>
              </a:lnSpc>
              <a:tabLst>
                <a:tab pos="558800" algn="l"/>
                <a:tab pos="698500" algn="l"/>
              </a:tabLst>
            </a:pPr>
            <a:r>
              <a:rPr lang="zh-CN" altLang="en-US" sz="3200" b="1" dirty="0">
                <a:latin typeface="Times New Roman" panose="02020603050405020304" pitchFamily="18" charset="0"/>
              </a:rPr>
              <a:t>	④</a:t>
            </a:r>
            <a:r>
              <a:rPr lang="en-US" altLang="zh-CN" sz="3200" b="1" i="1" dirty="0">
                <a:latin typeface="Times New Roman" panose="02020603050405020304" pitchFamily="18" charset="0"/>
              </a:rPr>
              <a:t>AB</a:t>
            </a:r>
            <a:r>
              <a:rPr lang="zh-CN" altLang="en-US" sz="3200" b="1" dirty="0">
                <a:latin typeface="Times New Roman" panose="02020603050405020304" pitchFamily="18" charset="0"/>
              </a:rPr>
              <a:t>－</a:t>
            </a:r>
            <a:r>
              <a:rPr lang="en-US" altLang="zh-CN" sz="3200" b="1" i="1" dirty="0">
                <a:latin typeface="Times New Roman" panose="02020603050405020304" pitchFamily="18" charset="0"/>
              </a:rPr>
              <a:t>BD</a:t>
            </a:r>
            <a:r>
              <a:rPr lang="zh-CN" altLang="en-US" sz="3200" b="1" dirty="0">
                <a:latin typeface="Times New Roman" panose="02020603050405020304" pitchFamily="18" charset="0"/>
              </a:rPr>
              <a:t>＝</a:t>
            </a:r>
            <a:r>
              <a:rPr lang="en-US" altLang="zh-CN" sz="3200" b="1" i="1" dirty="0">
                <a:latin typeface="Times New Roman" panose="02020603050405020304" pitchFamily="18" charset="0"/>
              </a:rPr>
              <a:t>AC</a:t>
            </a:r>
            <a:r>
              <a:rPr lang="zh-CN" altLang="en-US" sz="3200" b="1" dirty="0">
                <a:latin typeface="Times New Roman" panose="02020603050405020304" pitchFamily="18" charset="0"/>
              </a:rPr>
              <a:t>－</a:t>
            </a:r>
            <a:r>
              <a:rPr lang="en-US" altLang="zh-CN" sz="3200" b="1" i="1" dirty="0">
                <a:latin typeface="Times New Roman" panose="02020603050405020304" pitchFamily="18" charset="0"/>
              </a:rPr>
              <a:t>CD</a:t>
            </a:r>
            <a:r>
              <a:rPr lang="en-US" altLang="zh-CN" sz="3200" b="1" dirty="0">
                <a:latin typeface="Times New Roman" panose="02020603050405020304" pitchFamily="18" charset="0"/>
              </a:rPr>
              <a:t>.</a:t>
            </a:r>
          </a:p>
        </p:txBody>
      </p:sp>
      <p:sp>
        <p:nvSpPr>
          <p:cNvPr id="13319" name="Text Box 7"/>
          <p:cNvSpPr txBox="1"/>
          <p:nvPr/>
        </p:nvSpPr>
        <p:spPr>
          <a:xfrm>
            <a:off x="8686694" y="5090967"/>
            <a:ext cx="492760" cy="30289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pPr eaLnBrk="1" hangingPunct="1">
              <a:lnSpc>
                <a:spcPts val="2365"/>
              </a:lnSpc>
            </a:pPr>
            <a:r>
              <a:rPr lang="zh-CN" altLang="en-US" sz="2205" b="1" dirty="0">
                <a:latin typeface="Times New Roman" panose="02020603050405020304" pitchFamily="18" charset="0"/>
              </a:rPr>
              <a:t>图 </a:t>
            </a:r>
            <a:r>
              <a:rPr lang="en-US" altLang="zh-CN" sz="2205" b="1" dirty="0">
                <a:latin typeface="Times New Roman" panose="02020603050405020304" pitchFamily="18" charset="0"/>
              </a:rPr>
              <a:t>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WordArt 5"/>
          <p:cNvSpPr/>
          <p:nvPr/>
        </p:nvSpPr>
        <p:spPr>
          <a:xfrm>
            <a:off x="2819400" y="457200"/>
            <a:ext cx="5867400" cy="800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2500" lnSpcReduction="20000"/>
          </a:bodyPr>
          <a:lstStyle/>
          <a:p>
            <a:pPr algn="ctr"/>
            <a:r>
              <a:rPr lang="zh-CN" altLang="en-US" sz="6000" b="1" dirty="0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华文行楷" charset="0"/>
                <a:ea typeface="华文行楷" charset="0"/>
              </a:rPr>
              <a:t>课    堂  </a:t>
            </a:r>
            <a:r>
              <a:rPr lang="zh-CN" altLang="en-US" sz="6000" b="1" dirty="0" smtClean="0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华文行楷" charset="0"/>
                <a:ea typeface="华文行楷" charset="0"/>
              </a:rPr>
              <a:t>  小      </a:t>
            </a:r>
            <a:r>
              <a:rPr lang="zh-CN" altLang="en-US" sz="6000" b="1" dirty="0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华文行楷" charset="0"/>
                <a:ea typeface="华文行楷" charset="0"/>
              </a:rPr>
              <a:t>结</a:t>
            </a:r>
          </a:p>
        </p:txBody>
      </p:sp>
      <p:sp>
        <p:nvSpPr>
          <p:cNvPr id="17412" name="Text Box 4"/>
          <p:cNvSpPr txBox="1"/>
          <p:nvPr/>
        </p:nvSpPr>
        <p:spPr>
          <a:xfrm>
            <a:off x="2590800" y="1752600"/>
            <a:ext cx="6911975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¡"/>
              <a:defRPr sz="27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>
                <a:srgbClr val="7026DE"/>
              </a:buClr>
              <a:buNone/>
            </a:pPr>
            <a:r>
              <a:rPr lang="zh-CN" altLang="zh-CN" sz="40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40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、说说你有什么收获？</a:t>
            </a:r>
          </a:p>
        </p:txBody>
      </p:sp>
      <p:sp>
        <p:nvSpPr>
          <p:cNvPr id="9" name="矩形 8"/>
          <p:cNvSpPr/>
          <p:nvPr/>
        </p:nvSpPr>
        <p:spPr>
          <a:xfrm>
            <a:off x="2590800" y="2833370"/>
            <a:ext cx="7642225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¡"/>
              <a:defRPr sz="27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>
                <a:srgbClr val="7026DE"/>
              </a:buClr>
              <a:buNone/>
            </a:pPr>
            <a:r>
              <a:rPr lang="en-US" altLang="zh-CN" sz="40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40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、你还有什么困惑？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ext Box 2"/>
          <p:cNvSpPr txBox="1"/>
          <p:nvPr/>
        </p:nvSpPr>
        <p:spPr>
          <a:xfrm>
            <a:off x="269875" y="972820"/>
            <a:ext cx="11000105" cy="54082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80000"/>
              </a:lnSpc>
            </a:pPr>
            <a:r>
              <a:rPr lang="zh-CN" altLang="en-US" sz="3200" dirty="0">
                <a:latin typeface="宋体" panose="02010600030101010101" pitchFamily="2" charset="-122"/>
              </a:rPr>
              <a:t>例</a:t>
            </a:r>
            <a:r>
              <a:rPr lang="en-US" altLang="zh-CN" sz="3200" dirty="0">
                <a:latin typeface="宋体" panose="02010600030101010101" pitchFamily="2" charset="-122"/>
              </a:rPr>
              <a:t>2</a:t>
            </a:r>
            <a:r>
              <a:rPr lang="zh-CN" altLang="en-US" sz="3200" dirty="0">
                <a:latin typeface="宋体" panose="02010600030101010101" pitchFamily="2" charset="-122"/>
              </a:rPr>
              <a:t>、如图</a:t>
            </a:r>
            <a:r>
              <a:rPr lang="en-US" altLang="zh-CN" sz="3200" dirty="0">
                <a:latin typeface="宋体" panose="02010600030101010101" pitchFamily="2" charset="-122"/>
              </a:rPr>
              <a:t>,</a:t>
            </a:r>
            <a:r>
              <a:rPr lang="zh-CN" altLang="en-US" sz="3200" dirty="0">
                <a:latin typeface="宋体" panose="02010600030101010101" pitchFamily="2" charset="-122"/>
              </a:rPr>
              <a:t>已知正五边形</a:t>
            </a:r>
            <a:r>
              <a:rPr lang="en-US" altLang="zh-CN" sz="3200" dirty="0">
                <a:latin typeface="宋体" panose="02010600030101010101" pitchFamily="2" charset="-122"/>
              </a:rPr>
              <a:t>ABCDE,</a:t>
            </a:r>
            <a:r>
              <a:rPr lang="zh-CN" altLang="en-US" sz="3200" dirty="0">
                <a:latin typeface="宋体" panose="02010600030101010101" pitchFamily="2" charset="-122"/>
              </a:rPr>
              <a:t>请用无刻度的直尺</a:t>
            </a:r>
            <a:r>
              <a:rPr lang="en-US" altLang="zh-CN" sz="3200" dirty="0">
                <a:latin typeface="宋体" panose="02010600030101010101" pitchFamily="2" charset="-122"/>
              </a:rPr>
              <a:t>,</a:t>
            </a:r>
            <a:r>
              <a:rPr lang="zh-CN" altLang="en-US" sz="3200" dirty="0">
                <a:latin typeface="宋体" panose="02010600030101010101" pitchFamily="2" charset="-122"/>
              </a:rPr>
              <a:t>准确画出它的一条对称轴</a:t>
            </a:r>
            <a:r>
              <a:rPr lang="en-US" altLang="zh-CN" sz="3200" dirty="0">
                <a:latin typeface="宋体" panose="02010600030101010101" pitchFamily="2" charset="-122"/>
              </a:rPr>
              <a:t>(</a:t>
            </a:r>
            <a:r>
              <a:rPr lang="zh-CN" altLang="en-US" sz="3200" dirty="0">
                <a:latin typeface="宋体" panose="02010600030101010101" pitchFamily="2" charset="-122"/>
              </a:rPr>
              <a:t>保留画图痕迹</a:t>
            </a:r>
            <a:r>
              <a:rPr lang="en-US" altLang="zh-CN" sz="3200" dirty="0">
                <a:latin typeface="宋体" panose="02010600030101010101" pitchFamily="2" charset="-122"/>
              </a:rPr>
              <a:t>).</a:t>
            </a:r>
          </a:p>
          <a:p>
            <a:pPr eaLnBrk="1" hangingPunct="1">
              <a:lnSpc>
                <a:spcPct val="180000"/>
              </a:lnSpc>
            </a:pPr>
            <a:endParaRPr lang="en-US" altLang="zh-CN" sz="3200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80000"/>
              </a:lnSpc>
            </a:pPr>
            <a:endParaRPr lang="en-US" altLang="zh-CN" sz="3200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80000"/>
              </a:lnSpc>
            </a:pPr>
            <a:endParaRPr lang="en-US" altLang="zh-CN" sz="3200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80000"/>
              </a:lnSpc>
            </a:pPr>
            <a:r>
              <a:rPr lang="zh-CN" altLang="en-US" sz="3200" dirty="0">
                <a:latin typeface="宋体" panose="02010600030101010101" pitchFamily="2" charset="-122"/>
                <a:sym typeface="+mn-ea"/>
              </a:rPr>
              <a:t>蕴含的知识点：</a:t>
            </a:r>
            <a:endParaRPr lang="en-US" altLang="zh-CN" sz="3200" dirty="0">
              <a:latin typeface="宋体" panose="02010600030101010101" pitchFamily="2" charset="-122"/>
            </a:endParaRPr>
          </a:p>
        </p:txBody>
      </p:sp>
      <p:pic>
        <p:nvPicPr>
          <p:cNvPr id="63491" name="Picture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98813" y="3328035"/>
            <a:ext cx="2867025" cy="2295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1905" y="110490"/>
            <a:ext cx="477774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专题一：轴对称图形</a:t>
            </a:r>
          </a:p>
        </p:txBody>
      </p:sp>
      <p:pic>
        <p:nvPicPr>
          <p:cNvPr id="65539" name="Picture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753860" y="3237230"/>
            <a:ext cx="2628900" cy="2476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5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/>
          <p:cNvSpPr txBox="1"/>
          <p:nvPr/>
        </p:nvSpPr>
        <p:spPr>
          <a:xfrm>
            <a:off x="1919288" y="908050"/>
            <a:ext cx="1296987" cy="4572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85000"/>
              </a:lnSpc>
              <a:spcBef>
                <a:spcPct val="50000"/>
              </a:spcBef>
              <a:buClr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轴对称</a:t>
            </a:r>
          </a:p>
        </p:txBody>
      </p:sp>
      <p:sp>
        <p:nvSpPr>
          <p:cNvPr id="5123" name="Text Box 3"/>
          <p:cNvSpPr txBox="1"/>
          <p:nvPr/>
        </p:nvSpPr>
        <p:spPr>
          <a:xfrm>
            <a:off x="1847850" y="2492375"/>
            <a:ext cx="2087563" cy="4572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85000"/>
              </a:lnSpc>
              <a:spcBef>
                <a:spcPct val="50000"/>
              </a:spcBef>
              <a:buClr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轴对称图形</a:t>
            </a:r>
          </a:p>
        </p:txBody>
      </p:sp>
      <p:sp>
        <p:nvSpPr>
          <p:cNvPr id="5124" name="Text Box 4"/>
          <p:cNvSpPr txBox="1"/>
          <p:nvPr/>
        </p:nvSpPr>
        <p:spPr>
          <a:xfrm>
            <a:off x="1774825" y="836613"/>
            <a:ext cx="8569325" cy="15125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10000"/>
              </a:lnSpc>
              <a:spcBef>
                <a:spcPct val="50000"/>
              </a:spcBef>
              <a:buClrTx/>
              <a:buNone/>
            </a:pPr>
            <a:r>
              <a:rPr lang="zh-CN" altLang="zh-CN" sz="2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</a:t>
            </a:r>
            <a:r>
              <a:rPr lang="zh-CN" altLang="en-US" sz="2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一个图形沿着某一条直线折叠</a:t>
            </a:r>
            <a:r>
              <a:rPr lang="zh-CN" altLang="zh-CN" sz="2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2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如果它能够与另一个图形</a:t>
            </a:r>
            <a:r>
              <a:rPr lang="zh-CN" altLang="zh-CN" sz="2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______,</a:t>
            </a:r>
            <a:r>
              <a:rPr lang="zh-CN" altLang="en-US" sz="2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那么就说这两个图形成轴对称</a:t>
            </a:r>
            <a:r>
              <a:rPr lang="zh-CN" altLang="zh-CN" sz="2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r>
              <a:rPr lang="zh-CN" altLang="en-US" sz="2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这条直线就是</a:t>
            </a:r>
            <a:r>
              <a:rPr lang="zh-CN" altLang="zh-CN" sz="2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______.</a:t>
            </a:r>
          </a:p>
        </p:txBody>
      </p:sp>
      <p:sp>
        <p:nvSpPr>
          <p:cNvPr id="5125" name="Text Box 5"/>
          <p:cNvSpPr txBox="1"/>
          <p:nvPr/>
        </p:nvSpPr>
        <p:spPr>
          <a:xfrm>
            <a:off x="1703388" y="2420938"/>
            <a:ext cx="8713787" cy="1641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50000"/>
              </a:spcBef>
              <a:buClrTx/>
              <a:buNone/>
            </a:pPr>
            <a:r>
              <a:rPr lang="zh-CN" altLang="zh-CN" sz="2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  </a:t>
            </a:r>
            <a:r>
              <a:rPr lang="zh-CN" altLang="en-US" sz="2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一个图形沿着某条直线对折</a:t>
            </a:r>
            <a:r>
              <a:rPr lang="zh-CN" altLang="zh-CN" sz="2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2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如果直线两旁的部分能够完全</a:t>
            </a:r>
            <a:r>
              <a:rPr lang="zh-CN" altLang="zh-CN" sz="2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_____,</a:t>
            </a:r>
            <a:r>
              <a:rPr lang="zh-CN" altLang="en-US" sz="2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那么就称这个图形是轴对称图形</a:t>
            </a:r>
            <a:r>
              <a:rPr lang="zh-CN" altLang="zh-CN" sz="2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</a:p>
        </p:txBody>
      </p:sp>
      <p:sp>
        <p:nvSpPr>
          <p:cNvPr id="5126" name="Text Box 6"/>
          <p:cNvSpPr txBox="1"/>
          <p:nvPr/>
        </p:nvSpPr>
        <p:spPr>
          <a:xfrm>
            <a:off x="1738313" y="4429125"/>
            <a:ext cx="8713787" cy="8235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85000"/>
              </a:lnSpc>
              <a:spcBef>
                <a:spcPct val="50000"/>
              </a:spcBef>
              <a:buClrTx/>
              <a:buNone/>
            </a:pPr>
            <a:r>
              <a:rPr lang="zh-CN" altLang="zh-CN" sz="28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   </a:t>
            </a:r>
            <a:r>
              <a:rPr lang="zh-CN" altLang="en-US" sz="28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轴对称与轴对称图形之间有什么区别</a:t>
            </a:r>
            <a:r>
              <a:rPr lang="zh-CN" altLang="zh-CN" sz="28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?</a:t>
            </a:r>
            <a:r>
              <a:rPr lang="zh-CN" altLang="en-US" sz="28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又有什么联系</a:t>
            </a:r>
            <a:r>
              <a:rPr lang="zh-CN" altLang="zh-CN" sz="28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?</a:t>
            </a:r>
          </a:p>
        </p:txBody>
      </p:sp>
      <p:sp>
        <p:nvSpPr>
          <p:cNvPr id="6151" name="Text Box 7"/>
          <p:cNvSpPr txBox="1"/>
          <p:nvPr/>
        </p:nvSpPr>
        <p:spPr>
          <a:xfrm>
            <a:off x="1774825" y="188913"/>
            <a:ext cx="352901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None/>
            </a:pPr>
            <a:r>
              <a:rPr lang="zh-CN" altLang="en-US" sz="3600" b="1" dirty="0">
                <a:solidFill>
                  <a:schemeClr val="folHlink"/>
                </a:solidFill>
                <a:ea typeface="华文彩云" pitchFamily="2" charset="-122"/>
              </a:rPr>
              <a:t>知识点复习： </a:t>
            </a:r>
          </a:p>
        </p:txBody>
      </p:sp>
      <p:sp>
        <p:nvSpPr>
          <p:cNvPr id="10" name="矩形 9"/>
          <p:cNvSpPr/>
          <p:nvPr/>
        </p:nvSpPr>
        <p:spPr>
          <a:xfrm>
            <a:off x="4167188" y="1357313"/>
            <a:ext cx="64262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None/>
            </a:pPr>
            <a:r>
              <a:rPr lang="zh-CN" altLang="en-US" sz="1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重合</a:t>
            </a:r>
            <a:endParaRPr lang="zh-CN" altLang="en-US" sz="1800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167188" y="1857375"/>
            <a:ext cx="87249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None/>
            </a:pPr>
            <a:r>
              <a:rPr lang="zh-CN" altLang="en-US" sz="1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对称轴</a:t>
            </a:r>
            <a:endParaRPr lang="zh-CN" altLang="en-US" sz="1800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667250" y="3000375"/>
            <a:ext cx="64262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None/>
            </a:pPr>
            <a:r>
              <a:rPr lang="zh-CN" altLang="en-US" sz="1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重合</a:t>
            </a:r>
            <a:endParaRPr lang="zh-CN" altLang="en-US" sz="1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6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"/>
          <p:cNvSpPr txBox="1"/>
          <p:nvPr/>
        </p:nvSpPr>
        <p:spPr>
          <a:xfrm>
            <a:off x="1774825" y="908050"/>
            <a:ext cx="2736850" cy="50927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85000"/>
              </a:lnSpc>
              <a:spcBef>
                <a:spcPct val="50000"/>
              </a:spcBef>
              <a:buClrTx/>
              <a:buNone/>
            </a:pPr>
            <a:r>
              <a:rPr lang="zh-CN" altLang="en-US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轴对称的性质</a:t>
            </a:r>
          </a:p>
        </p:txBody>
      </p:sp>
      <p:sp>
        <p:nvSpPr>
          <p:cNvPr id="6147" name="Text Box 3"/>
          <p:cNvSpPr txBox="1"/>
          <p:nvPr/>
        </p:nvSpPr>
        <p:spPr>
          <a:xfrm>
            <a:off x="1847850" y="4086543"/>
            <a:ext cx="3097213" cy="50927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85000"/>
              </a:lnSpc>
              <a:spcBef>
                <a:spcPct val="50000"/>
              </a:spcBef>
              <a:buClrTx/>
              <a:buNone/>
            </a:pPr>
            <a:r>
              <a:rPr lang="zh-CN" altLang="en-US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设计轴对称图案</a:t>
            </a:r>
          </a:p>
        </p:txBody>
      </p:sp>
      <p:sp>
        <p:nvSpPr>
          <p:cNvPr id="6148" name="Text Box 4"/>
          <p:cNvSpPr txBox="1"/>
          <p:nvPr/>
        </p:nvSpPr>
        <p:spPr>
          <a:xfrm>
            <a:off x="1847850" y="1412875"/>
            <a:ext cx="8569325" cy="565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10000"/>
              </a:lnSpc>
              <a:spcBef>
                <a:spcPct val="50000"/>
              </a:spcBef>
              <a:buClrTx/>
              <a:buNone/>
            </a:pPr>
            <a:r>
              <a:rPr lang="zh-CN" altLang="zh-CN" sz="2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1</a:t>
            </a:r>
            <a:r>
              <a:rPr lang="zh-CN" altLang="en-US" sz="2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、关于轴对称的图形全等。              </a:t>
            </a:r>
          </a:p>
        </p:txBody>
      </p:sp>
      <p:sp>
        <p:nvSpPr>
          <p:cNvPr id="8197" name="Text Box 5"/>
          <p:cNvSpPr txBox="1"/>
          <p:nvPr/>
        </p:nvSpPr>
        <p:spPr>
          <a:xfrm>
            <a:off x="1703388" y="3789363"/>
            <a:ext cx="8713787" cy="6076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50000"/>
              </a:spcBef>
              <a:buClrTx/>
              <a:buNone/>
            </a:pPr>
            <a:r>
              <a:rPr lang="zh-CN" altLang="zh-CN" sz="2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   </a:t>
            </a:r>
          </a:p>
        </p:txBody>
      </p:sp>
      <p:sp>
        <p:nvSpPr>
          <p:cNvPr id="6150" name="Text Box 6"/>
          <p:cNvSpPr txBox="1"/>
          <p:nvPr/>
        </p:nvSpPr>
        <p:spPr>
          <a:xfrm>
            <a:off x="1847533" y="4595813"/>
            <a:ext cx="8713787" cy="8235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85000"/>
              </a:lnSpc>
              <a:spcBef>
                <a:spcPct val="50000"/>
              </a:spcBef>
              <a:buClrTx/>
              <a:buNone/>
            </a:pPr>
            <a:r>
              <a:rPr lang="zh-CN" altLang="zh-CN" sz="2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2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利用网格、涂色、拼图、剪纸、折纸等途径构造轴对称图形</a:t>
            </a:r>
            <a:r>
              <a:rPr lang="zh-CN" altLang="zh-CN" sz="2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</a:p>
        </p:txBody>
      </p:sp>
      <p:sp>
        <p:nvSpPr>
          <p:cNvPr id="8199" name="Text Box 7"/>
          <p:cNvSpPr txBox="1"/>
          <p:nvPr/>
        </p:nvSpPr>
        <p:spPr>
          <a:xfrm>
            <a:off x="1847850" y="188913"/>
            <a:ext cx="295275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None/>
            </a:pPr>
            <a:r>
              <a:rPr lang="zh-CN" altLang="en-US" sz="3600" b="1" dirty="0">
                <a:solidFill>
                  <a:schemeClr val="folHlink"/>
                </a:solidFill>
                <a:ea typeface="华文彩云" pitchFamily="2" charset="-122"/>
              </a:rPr>
              <a:t>知识点复习：</a:t>
            </a:r>
          </a:p>
        </p:txBody>
      </p:sp>
      <p:sp>
        <p:nvSpPr>
          <p:cNvPr id="6152" name="Text Box 8"/>
          <p:cNvSpPr txBox="1"/>
          <p:nvPr/>
        </p:nvSpPr>
        <p:spPr>
          <a:xfrm>
            <a:off x="2063750" y="1989138"/>
            <a:ext cx="8064500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None/>
            </a:pPr>
            <a:r>
              <a:rPr lang="zh-CN" altLang="zh-CN" sz="2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2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、如果两个图形成轴对称，那么对称轴是对称点</a:t>
            </a:r>
          </a:p>
          <a:p>
            <a:pPr marL="0" lvl="0" indent="0" eaLnBrk="1" hangingPunct="1">
              <a:spcBef>
                <a:spcPct val="0"/>
              </a:spcBef>
              <a:buClrTx/>
              <a:buNone/>
            </a:pPr>
            <a:r>
              <a:rPr lang="zh-CN" altLang="zh-CN" sz="2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altLang="en-US" sz="2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连线的垂直平分线。</a:t>
            </a:r>
          </a:p>
        </p:txBody>
      </p:sp>
      <p:sp>
        <p:nvSpPr>
          <p:cNvPr id="6153" name="Text Box 9"/>
          <p:cNvSpPr txBox="1"/>
          <p:nvPr/>
        </p:nvSpPr>
        <p:spPr>
          <a:xfrm>
            <a:off x="2063750" y="3101975"/>
            <a:ext cx="901890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None/>
            </a:pPr>
            <a:r>
              <a:rPr lang="zh-CN" altLang="zh-CN" sz="2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2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、轴对称图形中，两条成轴对称的线段</a:t>
            </a:r>
            <a:r>
              <a:rPr lang="zh-CN" altLang="en-US" sz="2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只有两种可能：</a:t>
            </a:r>
            <a:r>
              <a:rPr lang="zh-CN" altLang="en-US" sz="2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</a:p>
          <a:p>
            <a:pPr marL="0" lvl="0" indent="0" eaLnBrk="1" hangingPunct="1">
              <a:spcBef>
                <a:spcPct val="0"/>
              </a:spcBef>
              <a:buClrTx/>
              <a:buNone/>
            </a:pPr>
            <a:r>
              <a:rPr lang="zh-CN" altLang="en-US" sz="2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互相平行或它们所在直线的交</a:t>
            </a:r>
            <a:r>
              <a:rPr lang="zh-CN" altLang="en-US" sz="2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点在对称轴上。</a:t>
            </a:r>
            <a:endParaRPr lang="zh-CN" altLang="en-US" sz="2800" b="1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lvl="0" indent="0" eaLnBrk="1" hangingPunct="1">
              <a:spcBef>
                <a:spcPct val="0"/>
              </a:spcBef>
              <a:buClrTx/>
              <a:buNone/>
            </a:pPr>
            <a:r>
              <a:rPr lang="zh-CN" altLang="en-US" sz="2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bldLvl="0" animBg="1"/>
      <p:bldP spid="6147" grpId="0" bldLvl="0" animBg="1"/>
      <p:bldP spid="6148" grpId="0"/>
      <p:bldP spid="6150" grpId="0"/>
      <p:bldP spid="6152" grpId="0"/>
      <p:bldP spid="615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/>
          <p:nvPr/>
        </p:nvSpPr>
        <p:spPr>
          <a:xfrm>
            <a:off x="1752600" y="1125538"/>
            <a:ext cx="8447088" cy="18148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None/>
            </a:pP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例</a:t>
            </a:r>
            <a:r>
              <a:rPr lang="en-US" altLang="zh-CN" sz="28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、如图，已知直线</a:t>
            </a:r>
            <a:r>
              <a:rPr lang="zh-CN" altLang="zh-CN" sz="28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a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和直线</a:t>
            </a:r>
            <a:r>
              <a:rPr lang="zh-CN" altLang="zh-CN" sz="28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a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同侧的两点</a:t>
            </a:r>
            <a:r>
              <a:rPr lang="zh-CN" altLang="zh-CN" sz="28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A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zh-CN" altLang="zh-CN" sz="28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B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</a:p>
          <a:p>
            <a:pPr marL="0" lvl="0" indent="0" eaLnBrk="1" hangingPunct="1">
              <a:spcBef>
                <a:spcPct val="50000"/>
              </a:spcBef>
              <a:buClrTx/>
              <a:buNone/>
            </a:pPr>
            <a:r>
              <a:rPr lang="zh-CN" altLang="zh-CN" sz="28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(1)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在直线</a:t>
            </a:r>
            <a:r>
              <a:rPr lang="zh-CN" alt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a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上求作一点，使得</a:t>
            </a:r>
            <a:r>
              <a:rPr lang="zh-CN" alt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PA=PB</a:t>
            </a:r>
            <a:endParaRPr lang="zh-CN" altLang="en-US" sz="28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lvl="0" indent="0" eaLnBrk="1" hangingPunct="1">
              <a:spcBef>
                <a:spcPct val="50000"/>
              </a:spcBef>
              <a:buClrTx/>
              <a:buNone/>
            </a:pPr>
            <a:r>
              <a:rPr lang="zh-CN" altLang="zh-CN" sz="28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(2)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在直线</a:t>
            </a:r>
            <a:r>
              <a:rPr lang="zh-CN" alt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a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上求作一点，使得</a:t>
            </a:r>
            <a:r>
              <a:rPr lang="zh-CN" alt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PA+PB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最小．</a:t>
            </a:r>
            <a:endParaRPr lang="zh-CN" altLang="en-US" sz="28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4579" name="Line 3"/>
          <p:cNvSpPr/>
          <p:nvPr/>
        </p:nvSpPr>
        <p:spPr>
          <a:xfrm>
            <a:off x="2340293" y="4942205"/>
            <a:ext cx="7570787" cy="1588"/>
          </a:xfrm>
          <a:prstGeom prst="line">
            <a:avLst/>
          </a:prstGeom>
          <a:ln w="47625" cap="flat" cmpd="sng">
            <a:solidFill>
              <a:srgbClr val="00008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4580" name="Oval 4"/>
          <p:cNvSpPr/>
          <p:nvPr/>
        </p:nvSpPr>
        <p:spPr>
          <a:xfrm>
            <a:off x="4287520" y="4261168"/>
            <a:ext cx="77788" cy="79375"/>
          </a:xfrm>
          <a:prstGeom prst="ellipse">
            <a:avLst/>
          </a:prstGeom>
          <a:solidFill>
            <a:srgbClr val="FF0000"/>
          </a:solidFill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None/>
            </a:pPr>
            <a:endParaRPr lang="zh-CN" altLang="en-US" sz="1800" dirty="0"/>
          </a:p>
        </p:txBody>
      </p:sp>
      <p:sp>
        <p:nvSpPr>
          <p:cNvPr id="24581" name="Oval 5"/>
          <p:cNvSpPr/>
          <p:nvPr/>
        </p:nvSpPr>
        <p:spPr>
          <a:xfrm>
            <a:off x="7000875" y="3454400"/>
            <a:ext cx="77788" cy="77788"/>
          </a:xfrm>
          <a:prstGeom prst="ellipse">
            <a:avLst/>
          </a:prstGeom>
          <a:solidFill>
            <a:srgbClr val="FF0000"/>
          </a:solidFill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None/>
            </a:pPr>
            <a:endParaRPr lang="zh-CN" altLang="en-US" sz="1800" dirty="0"/>
          </a:p>
        </p:txBody>
      </p:sp>
      <p:sp>
        <p:nvSpPr>
          <p:cNvPr id="24582" name="Rectangle 6"/>
          <p:cNvSpPr/>
          <p:nvPr/>
        </p:nvSpPr>
        <p:spPr>
          <a:xfrm>
            <a:off x="1920240" y="4681538"/>
            <a:ext cx="42037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None/>
            </a:pPr>
            <a:r>
              <a:rPr lang="zh-CN" altLang="zh-CN" sz="2800" b="1" dirty="0">
                <a:solidFill>
                  <a:srgbClr val="000099"/>
                </a:solidFill>
                <a:latin typeface="Verdana" panose="020B0604030504040204" pitchFamily="34" charset="0"/>
                <a:ea typeface="华文楷体" pitchFamily="2" charset="-122"/>
              </a:rPr>
              <a:t>a</a:t>
            </a:r>
          </a:p>
        </p:txBody>
      </p:sp>
      <p:sp>
        <p:nvSpPr>
          <p:cNvPr id="24583" name="Rectangle 7"/>
          <p:cNvSpPr/>
          <p:nvPr/>
        </p:nvSpPr>
        <p:spPr>
          <a:xfrm>
            <a:off x="3934461" y="3663633"/>
            <a:ext cx="54038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None/>
            </a:pPr>
            <a:r>
              <a:rPr lang="zh-CN" altLang="en-US" sz="2800" b="1" dirty="0">
                <a:solidFill>
                  <a:srgbClr val="000099"/>
                </a:solidFill>
                <a:latin typeface="Verdana" panose="020B0604030504040204" pitchFamily="34" charset="0"/>
                <a:ea typeface="华文楷体" pitchFamily="2" charset="-122"/>
              </a:rPr>
              <a:t>Ａ</a:t>
            </a:r>
          </a:p>
        </p:txBody>
      </p:sp>
      <p:sp>
        <p:nvSpPr>
          <p:cNvPr id="24584" name="Rectangle 8"/>
          <p:cNvSpPr/>
          <p:nvPr/>
        </p:nvSpPr>
        <p:spPr>
          <a:xfrm>
            <a:off x="6959283" y="3141663"/>
            <a:ext cx="54038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None/>
            </a:pPr>
            <a:r>
              <a:rPr lang="zh-CN" altLang="en-US" sz="2800" b="1" dirty="0">
                <a:solidFill>
                  <a:srgbClr val="000099"/>
                </a:solidFill>
                <a:latin typeface="Verdana" panose="020B0604030504040204" pitchFamily="34" charset="0"/>
                <a:ea typeface="华文楷体" pitchFamily="2" charset="-122"/>
              </a:rPr>
              <a:t>Ｂ</a:t>
            </a:r>
          </a:p>
        </p:txBody>
      </p:sp>
      <p:sp>
        <p:nvSpPr>
          <p:cNvPr id="2" name="矩形 1"/>
          <p:cNvSpPr/>
          <p:nvPr/>
        </p:nvSpPr>
        <p:spPr>
          <a:xfrm>
            <a:off x="-19050" y="110490"/>
            <a:ext cx="579882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专题二：线段的轴对称性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charRg st="50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Text Box 19"/>
          <p:cNvSpPr txBox="1">
            <a:spLocks noChangeArrowheads="1"/>
          </p:cNvSpPr>
          <p:nvPr/>
        </p:nvSpPr>
        <p:spPr bwMode="auto">
          <a:xfrm>
            <a:off x="2024063" y="1071563"/>
            <a:ext cx="7848600" cy="138366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2800" b="1" kern="1200" cap="none" spc="0" normalizeH="0" baseline="0" noProof="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例</a:t>
            </a:r>
            <a:r>
              <a:rPr kumimoji="1" lang="en-US" altLang="zh-CN" sz="2800" b="1" kern="1200" cap="none" spc="0" normalizeH="0" baseline="0" noProof="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4</a:t>
            </a:r>
            <a:r>
              <a:rPr kumimoji="1" lang="zh-CN" altLang="en-US" sz="2800" b="1" kern="1200" cap="none" spc="0" normalizeH="0" baseline="0" noProof="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　已知：如图，在</a:t>
            </a:r>
            <a:r>
              <a:rPr kumimoji="0" lang="zh-CN" altLang="en-US" sz="2800" b="1" kern="1200" cap="none" spc="0" normalizeH="0" baseline="0" noProof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△</a:t>
            </a:r>
            <a:r>
              <a:rPr kumimoji="0" lang="en-US" sz="2800" b="1" i="1" kern="1200" cap="none" spc="0" normalizeH="0" baseline="0" noProof="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kumimoji="1" lang="zh-CN" altLang="en-US" sz="2800" b="1" kern="1200" cap="none" spc="0" normalizeH="0" baseline="0" noProof="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中，</a:t>
            </a:r>
            <a:r>
              <a:rPr kumimoji="1" lang="en-US" altLang="zh-CN" sz="2800" b="1" i="1" kern="1200" cap="none" spc="0" normalizeH="0" baseline="0" noProof="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AB</a:t>
            </a:r>
            <a:r>
              <a:rPr kumimoji="1" lang="zh-CN" altLang="en-US" sz="2800" b="1" kern="1200" cap="none" spc="0" normalizeH="0" baseline="0" noProof="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</a:t>
            </a:r>
            <a:r>
              <a:rPr kumimoji="1" lang="en-US" altLang="zh-CN" sz="2800" b="1" i="1" kern="1200" cap="none" spc="0" normalizeH="0" baseline="0" noProof="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AC</a:t>
            </a:r>
            <a:r>
              <a:rPr kumimoji="1" lang="zh-CN" altLang="en-US" sz="2800" b="1" kern="1200" cap="none" spc="0" normalizeH="0" baseline="0" noProof="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的垂直平分线</a:t>
            </a:r>
            <a:r>
              <a:rPr kumimoji="1" lang="en-US" altLang="zh-CN" sz="2800" b="1" i="1" kern="1200" cap="none" spc="0" normalizeH="0" baseline="0" noProof="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l</a:t>
            </a:r>
            <a:r>
              <a:rPr kumimoji="1" lang="en-US" altLang="zh-CN" sz="2800" b="1" kern="1200" cap="none" spc="0" normalizeH="0" baseline="-25000" noProof="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</a:t>
            </a:r>
            <a:r>
              <a:rPr kumimoji="1" lang="zh-CN" altLang="en-US" sz="2800" b="1" kern="1200" cap="none" spc="0" normalizeH="0" baseline="0" noProof="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，</a:t>
            </a:r>
            <a:r>
              <a:rPr kumimoji="1" lang="en-US" altLang="zh-CN" sz="2800" b="1" i="1" kern="1200" cap="none" spc="0" normalizeH="0" baseline="0" noProof="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l</a:t>
            </a:r>
            <a:r>
              <a:rPr kumimoji="1" lang="en-US" altLang="zh-CN" sz="2800" b="1" kern="1200" cap="none" spc="0" normalizeH="0" baseline="-25000" noProof="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</a:t>
            </a:r>
            <a:r>
              <a:rPr kumimoji="1" lang="zh-CN" altLang="en-US" sz="2800" b="1" kern="1200" cap="none" spc="0" normalizeH="0" baseline="0" noProof="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相交于点</a:t>
            </a:r>
            <a:r>
              <a:rPr kumimoji="1" lang="en-US" altLang="zh-CN" sz="2800" b="1" i="1" kern="1200" cap="none" spc="0" normalizeH="0" baseline="0" noProof="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O</a:t>
            </a:r>
            <a:r>
              <a:rPr kumimoji="1" lang="zh-CN" altLang="en-US" sz="2800" b="1" kern="1200" cap="none" spc="0" normalizeH="0" baseline="0" noProof="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． 求证：点</a:t>
            </a:r>
            <a:r>
              <a:rPr kumimoji="1" lang="en-US" altLang="zh-CN" sz="2800" b="1" i="1" kern="1200" cap="none" spc="0" normalizeH="0" baseline="0" noProof="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O</a:t>
            </a:r>
            <a:r>
              <a:rPr kumimoji="1" lang="zh-CN" altLang="en-US" sz="2800" b="1" kern="1200" cap="none" spc="0" normalizeH="0" baseline="0" noProof="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在</a:t>
            </a:r>
            <a:r>
              <a:rPr kumimoji="1" lang="en-US" altLang="zh-CN" sz="2800" b="1" i="1" kern="1200" cap="none" spc="0" normalizeH="0" baseline="0" noProof="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BC</a:t>
            </a:r>
            <a:r>
              <a:rPr kumimoji="1" lang="zh-CN" altLang="en-US" sz="2800" b="1" kern="1200" cap="none" spc="0" normalizeH="0" baseline="0" noProof="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的垂直平分线上．</a:t>
            </a:r>
          </a:p>
        </p:txBody>
      </p:sp>
      <p:sp>
        <p:nvSpPr>
          <p:cNvPr id="15363" name="Rectangle 24"/>
          <p:cNvSpPr/>
          <p:nvPr/>
        </p:nvSpPr>
        <p:spPr>
          <a:xfrm>
            <a:off x="5941060" y="3135313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grpSp>
        <p:nvGrpSpPr>
          <p:cNvPr id="15364" name="Group 37"/>
          <p:cNvGrpSpPr/>
          <p:nvPr/>
        </p:nvGrpSpPr>
        <p:grpSpPr>
          <a:xfrm>
            <a:off x="5940425" y="2133600"/>
            <a:ext cx="3611563" cy="2519363"/>
            <a:chOff x="2782" y="1344"/>
            <a:chExt cx="2275" cy="1587"/>
          </a:xfrm>
        </p:grpSpPr>
        <p:sp>
          <p:nvSpPr>
            <p:cNvPr id="15377" name="Freeform 5"/>
            <p:cNvSpPr/>
            <p:nvPr/>
          </p:nvSpPr>
          <p:spPr>
            <a:xfrm>
              <a:off x="3255" y="1599"/>
              <a:ext cx="1473" cy="1117"/>
            </a:xfrm>
            <a:custGeom>
              <a:avLst/>
              <a:gdLst>
                <a:gd name="txL" fmla="*/ 0 w 1584"/>
                <a:gd name="txT" fmla="*/ 0 h 1104"/>
                <a:gd name="txR" fmla="*/ 1584 w 1584"/>
                <a:gd name="txB" fmla="*/ 1104 h 1104"/>
              </a:gdLst>
              <a:ahLst/>
              <a:cxnLst>
                <a:cxn ang="0">
                  <a:pos x="671" y="0"/>
                </a:cxn>
                <a:cxn ang="0">
                  <a:pos x="0" y="1212"/>
                </a:cxn>
                <a:cxn ang="0">
                  <a:pos x="886" y="1212"/>
                </a:cxn>
                <a:cxn ang="0">
                  <a:pos x="671" y="0"/>
                </a:cxn>
              </a:cxnLst>
              <a:rect l="txL" t="txT" r="txR" b="txB"/>
              <a:pathLst>
                <a:path w="1584" h="1104">
                  <a:moveTo>
                    <a:pt x="1200" y="0"/>
                  </a:moveTo>
                  <a:lnTo>
                    <a:pt x="0" y="1104"/>
                  </a:lnTo>
                  <a:lnTo>
                    <a:pt x="1584" y="1104"/>
                  </a:lnTo>
                  <a:lnTo>
                    <a:pt x="1200" y="0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1905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8" name="Line 6"/>
            <p:cNvSpPr/>
            <p:nvPr/>
          </p:nvSpPr>
          <p:spPr>
            <a:xfrm>
              <a:off x="3375" y="1595"/>
              <a:ext cx="938" cy="1263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379" name="Text Box 7"/>
            <p:cNvSpPr txBox="1"/>
            <p:nvPr/>
          </p:nvSpPr>
          <p:spPr>
            <a:xfrm>
              <a:off x="3061" y="2608"/>
              <a:ext cx="194" cy="323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just" eaLnBrk="1" hangingPunct="1">
                <a:spcBef>
                  <a:spcPct val="0"/>
                </a:spcBef>
                <a:buNone/>
              </a:pPr>
              <a:r>
                <a:rPr lang="en-US" altLang="zh-CN" sz="1600" b="1" i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15380" name="Text Box 8"/>
            <p:cNvSpPr txBox="1"/>
            <p:nvPr/>
          </p:nvSpPr>
          <p:spPr>
            <a:xfrm>
              <a:off x="4263" y="1344"/>
              <a:ext cx="238" cy="25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just" eaLnBrk="1" hangingPunct="1">
                <a:spcBef>
                  <a:spcPct val="0"/>
                </a:spcBef>
                <a:buNone/>
              </a:pPr>
              <a:r>
                <a:rPr lang="en-US" altLang="zh-CN" sz="1600" b="1" i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A</a:t>
              </a:r>
              <a:endParaRPr lang="en-US" altLang="zh-CN" sz="1600" i="1" dirty="0"/>
            </a:p>
          </p:txBody>
        </p:sp>
        <p:sp>
          <p:nvSpPr>
            <p:cNvPr id="15381" name="Text Box 9"/>
            <p:cNvSpPr txBox="1"/>
            <p:nvPr/>
          </p:nvSpPr>
          <p:spPr>
            <a:xfrm>
              <a:off x="4775" y="2667"/>
              <a:ext cx="238" cy="260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just" eaLnBrk="1" hangingPunct="1">
                <a:spcBef>
                  <a:spcPct val="0"/>
                </a:spcBef>
                <a:buNone/>
              </a:pPr>
              <a:r>
                <a:rPr lang="en-US" altLang="zh-CN" sz="1600" b="1" i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15382" name="Line 10"/>
            <p:cNvSpPr/>
            <p:nvPr/>
          </p:nvSpPr>
          <p:spPr>
            <a:xfrm flipV="1">
              <a:off x="3787" y="1979"/>
              <a:ext cx="1270" cy="453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383" name="Text Box 11"/>
            <p:cNvSpPr txBox="1"/>
            <p:nvPr/>
          </p:nvSpPr>
          <p:spPr>
            <a:xfrm>
              <a:off x="3890" y="2098"/>
              <a:ext cx="271" cy="304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just" eaLnBrk="1" hangingPunct="1">
                <a:spcBef>
                  <a:spcPct val="0"/>
                </a:spcBef>
                <a:buNone/>
              </a:pPr>
              <a:r>
                <a:rPr lang="en-US" altLang="zh-CN" sz="1600" b="1" i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O</a:t>
              </a:r>
            </a:p>
          </p:txBody>
        </p:sp>
        <p:graphicFrame>
          <p:nvGraphicFramePr>
            <p:cNvPr id="15384" name="Object 23"/>
            <p:cNvGraphicFramePr>
              <a:graphicFrameLocks/>
            </p:cNvGraphicFramePr>
            <p:nvPr/>
          </p:nvGraphicFramePr>
          <p:xfrm>
            <a:off x="3334" y="1616"/>
            <a:ext cx="143" cy="274"/>
          </p:xfrm>
          <a:graphic>
            <a:graphicData uri="http://schemas.openxmlformats.org/presentationml/2006/ole">
              <p:oleObj spid="_x0000_s3076" r:id="rId4" imgW="114151" imgH="215619" progId="">
                <p:embed/>
              </p:oleObj>
            </a:graphicData>
          </a:graphic>
        </p:graphicFrame>
        <p:sp>
          <p:nvSpPr>
            <p:cNvPr id="15385" name="Rectangle 26"/>
            <p:cNvSpPr/>
            <p:nvPr/>
          </p:nvSpPr>
          <p:spPr>
            <a:xfrm>
              <a:off x="2782" y="1975"/>
              <a:ext cx="195" cy="2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None/>
              </a:pPr>
              <a:endParaRPr lang="zh-CN" altLang="en-US" sz="1800" dirty="0"/>
            </a:p>
          </p:txBody>
        </p:sp>
        <p:graphicFrame>
          <p:nvGraphicFramePr>
            <p:cNvPr id="15386" name="Object 25"/>
            <p:cNvGraphicFramePr>
              <a:graphicFrameLocks/>
            </p:cNvGraphicFramePr>
            <p:nvPr/>
          </p:nvGraphicFramePr>
          <p:xfrm>
            <a:off x="4785" y="1933"/>
            <a:ext cx="179" cy="274"/>
          </p:xfrm>
          <a:graphic>
            <a:graphicData uri="http://schemas.openxmlformats.org/presentationml/2006/ole">
              <p:oleObj spid="_x0000_s3077" r:id="rId5" imgW="139579" imgH="215713" progId="">
                <p:embed/>
              </p:oleObj>
            </a:graphicData>
          </a:graphic>
        </p:graphicFrame>
      </p:grpSp>
      <p:sp>
        <p:nvSpPr>
          <p:cNvPr id="15365" name="Rectangle 28"/>
          <p:cNvSpPr/>
          <p:nvPr/>
        </p:nvSpPr>
        <p:spPr>
          <a:xfrm>
            <a:off x="594106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15366" name="Rectangle 30"/>
          <p:cNvSpPr/>
          <p:nvPr/>
        </p:nvSpPr>
        <p:spPr>
          <a:xfrm>
            <a:off x="594106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27681" name="Line 33"/>
          <p:cNvSpPr/>
          <p:nvPr/>
        </p:nvSpPr>
        <p:spPr>
          <a:xfrm flipH="1">
            <a:off x="7777163" y="2514600"/>
            <a:ext cx="708025" cy="1262063"/>
          </a:xfrm>
          <a:prstGeom prst="line">
            <a:avLst/>
          </a:prstGeom>
          <a:ln w="15875" cap="flat" cmpd="sng">
            <a:solidFill>
              <a:srgbClr val="FF00FF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27682" name="Line 34"/>
          <p:cNvSpPr/>
          <p:nvPr/>
        </p:nvSpPr>
        <p:spPr>
          <a:xfrm flipH="1">
            <a:off x="6710363" y="3763963"/>
            <a:ext cx="1079500" cy="528637"/>
          </a:xfrm>
          <a:prstGeom prst="line">
            <a:avLst/>
          </a:prstGeom>
          <a:ln w="15875" cap="flat" cmpd="sng">
            <a:solidFill>
              <a:srgbClr val="FF00FF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27683" name="Line 35"/>
          <p:cNvSpPr/>
          <p:nvPr/>
        </p:nvSpPr>
        <p:spPr>
          <a:xfrm>
            <a:off x="7786688" y="3763963"/>
            <a:ext cx="1211262" cy="528637"/>
          </a:xfrm>
          <a:prstGeom prst="line">
            <a:avLst/>
          </a:prstGeom>
          <a:ln w="15875" cap="flat" cmpd="sng">
            <a:solidFill>
              <a:srgbClr val="FF00FF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23" name="矩形 22"/>
          <p:cNvSpPr/>
          <p:nvPr/>
        </p:nvSpPr>
        <p:spPr>
          <a:xfrm>
            <a:off x="1952625" y="2714625"/>
            <a:ext cx="398653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证明：</a:t>
            </a:r>
            <a:r>
              <a:rPr lang="zh-CN" altLang="en-US" sz="2400" b="1" dirty="0">
                <a:latin typeface="Times New Roman" panose="02020603050405020304" pitchFamily="18" charset="0"/>
              </a:rPr>
              <a:t>连接</a:t>
            </a:r>
            <a:r>
              <a:rPr lang="en-US" altLang="zh-CN" sz="2400" b="1" dirty="0">
                <a:latin typeface="Times New Roman" panose="02020603050405020304" pitchFamily="18" charset="0"/>
              </a:rPr>
              <a:t>OA</a:t>
            </a:r>
            <a:r>
              <a:rPr lang="zh-CN" altLang="en-US" sz="2400" b="1" dirty="0">
                <a:latin typeface="Times New Roman" panose="02020603050405020304" pitchFamily="18" charset="0"/>
              </a:rPr>
              <a:t>、</a:t>
            </a:r>
            <a:r>
              <a:rPr lang="en-US" altLang="zh-CN" sz="2400" b="1" dirty="0">
                <a:latin typeface="Times New Roman" panose="02020603050405020304" pitchFamily="18" charset="0"/>
              </a:rPr>
              <a:t>OB</a:t>
            </a:r>
            <a:r>
              <a:rPr lang="zh-CN" altLang="en-US" sz="2400" b="1" dirty="0">
                <a:latin typeface="Times New Roman" panose="02020603050405020304" pitchFamily="18" charset="0"/>
              </a:rPr>
              <a:t>、</a:t>
            </a:r>
            <a:r>
              <a:rPr lang="en-US" altLang="zh-CN" sz="2400" b="1" dirty="0">
                <a:latin typeface="Times New Roman" panose="02020603050405020304" pitchFamily="18" charset="0"/>
              </a:rPr>
              <a:t>OC</a:t>
            </a:r>
            <a:endParaRPr lang="zh-CN" altLang="en-US" sz="1800" b="1" dirty="0">
              <a:latin typeface="Times New Roman" panose="02020603050405020304" pitchFamily="18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974850" y="3322320"/>
            <a:ext cx="484505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0066CC"/>
                </a:solidFill>
                <a:latin typeface="Times New Roman" panose="02020603050405020304" pitchFamily="18" charset="0"/>
              </a:rPr>
              <a:t>∵点</a:t>
            </a:r>
            <a:r>
              <a:rPr lang="en-US" altLang="zh-CN" sz="2800" b="1" i="1" dirty="0">
                <a:solidFill>
                  <a:srgbClr val="0066CC"/>
                </a:solidFill>
                <a:latin typeface="Times New Roman" panose="02020603050405020304" pitchFamily="18" charset="0"/>
              </a:rPr>
              <a:t>O</a:t>
            </a:r>
            <a:r>
              <a:rPr lang="zh-CN" altLang="en-US" sz="2800" b="1" dirty="0">
                <a:solidFill>
                  <a:srgbClr val="0066CC"/>
                </a:solidFill>
                <a:latin typeface="Times New Roman" panose="02020603050405020304" pitchFamily="18" charset="0"/>
              </a:rPr>
              <a:t>在</a:t>
            </a:r>
            <a:r>
              <a:rPr lang="en-US" altLang="zh-CN" sz="2800" b="1" i="1" dirty="0">
                <a:solidFill>
                  <a:srgbClr val="0066CC"/>
                </a:solidFill>
                <a:latin typeface="Times New Roman" panose="02020603050405020304" pitchFamily="18" charset="0"/>
              </a:rPr>
              <a:t>AB</a:t>
            </a:r>
            <a:r>
              <a:rPr lang="zh-CN" altLang="en-US" sz="2800" b="1" dirty="0">
                <a:solidFill>
                  <a:srgbClr val="0066CC"/>
                </a:solidFill>
                <a:latin typeface="Times New Roman" panose="02020603050405020304" pitchFamily="18" charset="0"/>
              </a:rPr>
              <a:t>的垂直平分线上．</a:t>
            </a:r>
            <a:endParaRPr lang="zh-CN" altLang="en-US" sz="2800" dirty="0"/>
          </a:p>
        </p:txBody>
      </p:sp>
      <p:sp>
        <p:nvSpPr>
          <p:cNvPr id="25" name="矩形 24"/>
          <p:cNvSpPr/>
          <p:nvPr/>
        </p:nvSpPr>
        <p:spPr>
          <a:xfrm>
            <a:off x="2033429" y="3848100"/>
            <a:ext cx="172910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0066CC"/>
                </a:solidFill>
                <a:latin typeface="Times New Roman" panose="02020603050405020304" pitchFamily="18" charset="0"/>
              </a:rPr>
              <a:t>∴</a:t>
            </a:r>
            <a:r>
              <a:rPr lang="en-US" altLang="zh-CN" sz="2800" b="1" i="1" dirty="0">
                <a:solidFill>
                  <a:srgbClr val="0066CC"/>
                </a:solidFill>
                <a:latin typeface="Times New Roman" panose="02020603050405020304" pitchFamily="18" charset="0"/>
              </a:rPr>
              <a:t>OA=OB</a:t>
            </a:r>
            <a:endParaRPr lang="zh-CN" altLang="en-US" sz="2800" dirty="0"/>
          </a:p>
        </p:txBody>
      </p:sp>
      <p:sp>
        <p:nvSpPr>
          <p:cNvPr id="26" name="矩形 25"/>
          <p:cNvSpPr/>
          <p:nvPr/>
        </p:nvSpPr>
        <p:spPr>
          <a:xfrm>
            <a:off x="1974533" y="4260850"/>
            <a:ext cx="208851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2800" b="1" i="1" dirty="0">
                <a:solidFill>
                  <a:srgbClr val="0066CC"/>
                </a:solidFill>
                <a:latin typeface="Times New Roman" panose="02020603050405020304" pitchFamily="18" charset="0"/>
              </a:rPr>
              <a:t>同理</a:t>
            </a:r>
            <a:r>
              <a:rPr lang="en-US" altLang="zh-CN" sz="2800" b="1" i="1" dirty="0">
                <a:solidFill>
                  <a:srgbClr val="0066CC"/>
                </a:solidFill>
                <a:latin typeface="Times New Roman" panose="02020603050405020304" pitchFamily="18" charset="0"/>
              </a:rPr>
              <a:t>OA=OC</a:t>
            </a:r>
            <a:endParaRPr lang="zh-CN" altLang="en-US" sz="2800" dirty="0"/>
          </a:p>
        </p:txBody>
      </p:sp>
      <p:sp>
        <p:nvSpPr>
          <p:cNvPr id="27" name="矩形 26"/>
          <p:cNvSpPr/>
          <p:nvPr/>
        </p:nvSpPr>
        <p:spPr>
          <a:xfrm>
            <a:off x="2104867" y="4691063"/>
            <a:ext cx="172910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0066CC"/>
                </a:solidFill>
                <a:latin typeface="Times New Roman" panose="02020603050405020304" pitchFamily="18" charset="0"/>
              </a:rPr>
              <a:t>∴</a:t>
            </a:r>
            <a:r>
              <a:rPr lang="en-US" altLang="zh-CN" sz="2800" b="1" i="1" dirty="0">
                <a:solidFill>
                  <a:srgbClr val="0066CC"/>
                </a:solidFill>
                <a:latin typeface="Times New Roman" panose="02020603050405020304" pitchFamily="18" charset="0"/>
              </a:rPr>
              <a:t>OC=OB</a:t>
            </a:r>
            <a:endParaRPr lang="zh-CN" altLang="en-US" sz="2800" dirty="0"/>
          </a:p>
        </p:txBody>
      </p:sp>
      <p:sp>
        <p:nvSpPr>
          <p:cNvPr id="28" name="矩形 27"/>
          <p:cNvSpPr/>
          <p:nvPr/>
        </p:nvSpPr>
        <p:spPr>
          <a:xfrm>
            <a:off x="2105025" y="5105400"/>
            <a:ext cx="484505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0066CC"/>
                </a:solidFill>
                <a:latin typeface="Times New Roman" panose="02020603050405020304" pitchFamily="18" charset="0"/>
              </a:rPr>
              <a:t>∴点</a:t>
            </a:r>
            <a:r>
              <a:rPr lang="en-US" altLang="zh-CN" sz="2800" b="1" i="1" dirty="0">
                <a:solidFill>
                  <a:srgbClr val="0066CC"/>
                </a:solidFill>
                <a:latin typeface="Times New Roman" panose="02020603050405020304" pitchFamily="18" charset="0"/>
              </a:rPr>
              <a:t>O</a:t>
            </a:r>
            <a:r>
              <a:rPr lang="zh-CN" altLang="en-US" sz="2800" b="1" dirty="0">
                <a:solidFill>
                  <a:srgbClr val="0066CC"/>
                </a:solidFill>
                <a:latin typeface="Times New Roman" panose="02020603050405020304" pitchFamily="18" charset="0"/>
              </a:rPr>
              <a:t>在</a:t>
            </a:r>
            <a:r>
              <a:rPr lang="en-US" altLang="zh-CN" sz="2800" b="1" i="1" dirty="0">
                <a:solidFill>
                  <a:srgbClr val="0066CC"/>
                </a:solidFill>
                <a:latin typeface="Times New Roman" panose="02020603050405020304" pitchFamily="18" charset="0"/>
              </a:rPr>
              <a:t>BC</a:t>
            </a:r>
            <a:r>
              <a:rPr lang="zh-CN" altLang="en-US" sz="2800" b="1" dirty="0">
                <a:solidFill>
                  <a:srgbClr val="0066CC"/>
                </a:solidFill>
                <a:latin typeface="Times New Roman" panose="02020603050405020304" pitchFamily="18" charset="0"/>
              </a:rPr>
              <a:t>的垂直平分线上．</a:t>
            </a:r>
            <a:endParaRPr lang="zh-CN" altLang="en-US" sz="2800" dirty="0"/>
          </a:p>
        </p:txBody>
      </p:sp>
      <p:sp>
        <p:nvSpPr>
          <p:cNvPr id="2" name="矩形 1"/>
          <p:cNvSpPr/>
          <p:nvPr/>
        </p:nvSpPr>
        <p:spPr>
          <a:xfrm>
            <a:off x="-19050" y="110490"/>
            <a:ext cx="579882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专题二：线段的轴对称性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79120" y="5647690"/>
            <a:ext cx="39928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蕴含的知识点：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7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7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7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/>
          <p:nvPr/>
        </p:nvSpPr>
        <p:spPr>
          <a:xfrm>
            <a:off x="1847850" y="1424305"/>
            <a:ext cx="2735263" cy="50927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85000"/>
              </a:lnSpc>
              <a:spcBef>
                <a:spcPct val="50000"/>
              </a:spcBef>
              <a:buClrTx/>
              <a:buNone/>
            </a:pPr>
            <a:r>
              <a:rPr lang="zh-CN" altLang="en-US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线段的对称轴</a:t>
            </a:r>
          </a:p>
        </p:txBody>
      </p:sp>
      <p:sp>
        <p:nvSpPr>
          <p:cNvPr id="7171" name="Text Box 3"/>
          <p:cNvSpPr txBox="1"/>
          <p:nvPr/>
        </p:nvSpPr>
        <p:spPr>
          <a:xfrm>
            <a:off x="1847850" y="3933825"/>
            <a:ext cx="4750435" cy="50927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85000"/>
              </a:lnSpc>
              <a:spcBef>
                <a:spcPct val="50000"/>
              </a:spcBef>
              <a:buClrTx/>
              <a:buNone/>
            </a:pPr>
            <a:r>
              <a:rPr lang="zh-CN" altLang="en-US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线段垂直平分线的判定</a:t>
            </a:r>
          </a:p>
        </p:txBody>
      </p:sp>
      <p:sp>
        <p:nvSpPr>
          <p:cNvPr id="7172" name="Text Box 4"/>
          <p:cNvSpPr txBox="1"/>
          <p:nvPr/>
        </p:nvSpPr>
        <p:spPr>
          <a:xfrm>
            <a:off x="1524000" y="1933258"/>
            <a:ext cx="9144000" cy="565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10000"/>
              </a:lnSpc>
              <a:spcBef>
                <a:spcPct val="50000"/>
              </a:spcBef>
              <a:buClrTx/>
              <a:buNone/>
            </a:pPr>
            <a:r>
              <a:rPr lang="zh-CN" altLang="zh-CN" sz="2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2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线段是轴对称图形，线段的垂直平分线是它的对称轴。</a:t>
            </a:r>
          </a:p>
        </p:txBody>
      </p:sp>
      <p:sp>
        <p:nvSpPr>
          <p:cNvPr id="7174" name="Text Box 6"/>
          <p:cNvSpPr txBox="1"/>
          <p:nvPr/>
        </p:nvSpPr>
        <p:spPr>
          <a:xfrm>
            <a:off x="1703388" y="4581525"/>
            <a:ext cx="896461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85000"/>
              </a:lnSpc>
              <a:spcBef>
                <a:spcPct val="50000"/>
              </a:spcBef>
              <a:buClrTx/>
              <a:buNone/>
            </a:pPr>
            <a:r>
              <a:rPr lang="zh-CN" altLang="en-US" sz="2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到线段两端距离相等的点，在这条线段的垂直平分线上</a:t>
            </a:r>
            <a:r>
              <a:rPr lang="zh-CN" altLang="zh-CN" sz="2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</a:p>
        </p:txBody>
      </p:sp>
      <p:sp>
        <p:nvSpPr>
          <p:cNvPr id="10247" name="Text Box 7"/>
          <p:cNvSpPr txBox="1"/>
          <p:nvPr/>
        </p:nvSpPr>
        <p:spPr>
          <a:xfrm>
            <a:off x="1847850" y="778828"/>
            <a:ext cx="381635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None/>
            </a:pPr>
            <a:r>
              <a:rPr lang="zh-CN" altLang="en-US" sz="3600" b="1" dirty="0">
                <a:solidFill>
                  <a:schemeClr val="folHlink"/>
                </a:solidFill>
                <a:ea typeface="华文彩云" pitchFamily="2" charset="-122"/>
              </a:rPr>
              <a:t>知识点复习：</a:t>
            </a:r>
          </a:p>
        </p:txBody>
      </p:sp>
      <p:sp>
        <p:nvSpPr>
          <p:cNvPr id="7176" name="Text Box 8"/>
          <p:cNvSpPr txBox="1"/>
          <p:nvPr/>
        </p:nvSpPr>
        <p:spPr>
          <a:xfrm>
            <a:off x="1847850" y="3284538"/>
            <a:ext cx="82804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None/>
            </a:pPr>
            <a:r>
              <a:rPr lang="zh-CN" altLang="en-US" sz="2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线段的垂直平分线上的点到线段两端的距离相等</a:t>
            </a:r>
            <a:r>
              <a:rPr lang="zh-CN" altLang="zh-CN" sz="28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</a:p>
        </p:txBody>
      </p:sp>
      <p:sp>
        <p:nvSpPr>
          <p:cNvPr id="10249" name="Text Box 9"/>
          <p:cNvSpPr txBox="1"/>
          <p:nvPr/>
        </p:nvSpPr>
        <p:spPr>
          <a:xfrm>
            <a:off x="2043113" y="2498725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None/>
            </a:pPr>
            <a:endParaRPr lang="zh-CN" altLang="zh-CN" sz="1800" dirty="0"/>
          </a:p>
        </p:txBody>
      </p:sp>
      <p:sp>
        <p:nvSpPr>
          <p:cNvPr id="7178" name="Text Box 10"/>
          <p:cNvSpPr txBox="1"/>
          <p:nvPr/>
        </p:nvSpPr>
        <p:spPr>
          <a:xfrm>
            <a:off x="1847850" y="2565400"/>
            <a:ext cx="4597400" cy="50927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85000"/>
              </a:lnSpc>
              <a:spcBef>
                <a:spcPct val="50000"/>
              </a:spcBef>
              <a:buClrTx/>
              <a:buNone/>
            </a:pPr>
            <a:r>
              <a:rPr lang="zh-CN" altLang="en-US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线段垂直平分线的性质</a:t>
            </a:r>
          </a:p>
        </p:txBody>
      </p:sp>
      <p:sp>
        <p:nvSpPr>
          <p:cNvPr id="2" name="矩形 1"/>
          <p:cNvSpPr/>
          <p:nvPr/>
        </p:nvSpPr>
        <p:spPr>
          <a:xfrm>
            <a:off x="-19050" y="110490"/>
            <a:ext cx="579882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专题二：线段的轴对称性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bldLvl="0" animBg="1"/>
      <p:bldP spid="7171" grpId="0" bldLvl="0" animBg="1"/>
      <p:bldP spid="7172" grpId="0"/>
      <p:bldP spid="7174" grpId="0"/>
      <p:bldP spid="7176" grpId="0"/>
      <p:bldP spid="717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4"/>
          <p:cNvSpPr txBox="1"/>
          <p:nvPr/>
        </p:nvSpPr>
        <p:spPr>
          <a:xfrm>
            <a:off x="883285" y="1000125"/>
            <a:ext cx="898969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4000" b="1" dirty="0"/>
              <a:t>例</a:t>
            </a:r>
            <a:r>
              <a:rPr lang="en-US" altLang="zh-CN" sz="4000" b="1" dirty="0"/>
              <a:t>5</a:t>
            </a:r>
            <a:r>
              <a:rPr lang="zh-CN" altLang="en-US" sz="4000" b="1" dirty="0"/>
              <a:t>、角是轴对称图形，它的对称轴是</a:t>
            </a:r>
          </a:p>
        </p:txBody>
      </p:sp>
      <p:sp>
        <p:nvSpPr>
          <p:cNvPr id="13321" name="Text Box 9"/>
          <p:cNvSpPr txBox="1"/>
          <p:nvPr/>
        </p:nvSpPr>
        <p:spPr>
          <a:xfrm>
            <a:off x="2595563" y="3286125"/>
            <a:ext cx="7127875" cy="16300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注意</a:t>
            </a:r>
            <a:r>
              <a:rPr lang="en-US" altLang="zh-CN" sz="1800" b="1" dirty="0">
                <a:solidFill>
                  <a:srgbClr val="FF0000"/>
                </a:solidFill>
              </a:rPr>
              <a:t>: </a:t>
            </a:r>
            <a:r>
              <a:rPr lang="zh-CN" altLang="en-US" sz="4000" b="1" dirty="0">
                <a:solidFill>
                  <a:schemeClr val="tx2"/>
                </a:solidFill>
              </a:rPr>
              <a:t>不能填角平分线</a:t>
            </a: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4000" b="1" dirty="0">
                <a:solidFill>
                  <a:schemeClr val="tx2"/>
                </a:solidFill>
              </a:rPr>
              <a:t>　     因为对称轴指的是直线</a:t>
            </a:r>
          </a:p>
        </p:txBody>
      </p:sp>
      <p:sp>
        <p:nvSpPr>
          <p:cNvPr id="15364" name="Line 10"/>
          <p:cNvSpPr/>
          <p:nvPr/>
        </p:nvSpPr>
        <p:spPr>
          <a:xfrm>
            <a:off x="3895725" y="2224088"/>
            <a:ext cx="4103688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325" name="Rectangle 13"/>
          <p:cNvSpPr/>
          <p:nvPr/>
        </p:nvSpPr>
        <p:spPr>
          <a:xfrm>
            <a:off x="4097020" y="1571625"/>
            <a:ext cx="400431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FF3300"/>
                </a:solidFill>
              </a:rPr>
              <a:t>角平分线</a:t>
            </a:r>
            <a:r>
              <a:rPr lang="zh-CN" altLang="en-US" sz="3600" b="1" dirty="0">
                <a:solidFill>
                  <a:srgbClr val="FF0000"/>
                </a:solidFill>
              </a:rPr>
              <a:t>所在直线</a:t>
            </a:r>
            <a:r>
              <a:rPr lang="en-US" altLang="zh-CN" sz="3600" b="1" dirty="0">
                <a:solidFill>
                  <a:srgbClr val="FF0000"/>
                </a:solidFill>
              </a:rPr>
              <a:t>!</a:t>
            </a:r>
          </a:p>
        </p:txBody>
      </p:sp>
      <p:sp>
        <p:nvSpPr>
          <p:cNvPr id="2" name="矩形 1"/>
          <p:cNvSpPr/>
          <p:nvPr/>
        </p:nvSpPr>
        <p:spPr>
          <a:xfrm>
            <a:off x="236220" y="110490"/>
            <a:ext cx="528828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专题三：角的轴对称性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3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3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3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3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1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1490</Words>
  <Application>Microsoft Office PowerPoint</Application>
  <PresentationFormat>自定义</PresentationFormat>
  <Paragraphs>233</Paragraphs>
  <Slides>24</Slides>
  <Notes>18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6" baseType="lpstr">
      <vt:lpstr>Office 主题</vt:lpstr>
      <vt:lpstr>Microsoft Office Word 97 - 2003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mac-pc</cp:lastModifiedBy>
  <cp:revision>19</cp:revision>
  <dcterms:created xsi:type="dcterms:W3CDTF">2015-05-05T08:02:00Z</dcterms:created>
  <dcterms:modified xsi:type="dcterms:W3CDTF">2018-09-14T13:40:39Z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2052-10.1.0.6930</vt:lpwstr>
  </property>
</Properties>
</file>