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7" r:id="rId3"/>
    <p:sldId id="259" r:id="rId4"/>
    <p:sldId id="297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60" r:id="rId24"/>
    <p:sldId id="281" r:id="rId25"/>
    <p:sldId id="282" r:id="rId26"/>
    <p:sldId id="283" r:id="rId27"/>
    <p:sldId id="284" r:id="rId28"/>
    <p:sldId id="298" r:id="rId29"/>
    <p:sldId id="285" r:id="rId30"/>
    <p:sldId id="299" r:id="rId31"/>
    <p:sldId id="286" r:id="rId32"/>
    <p:sldId id="288" r:id="rId33"/>
    <p:sldId id="290" r:id="rId34"/>
    <p:sldId id="300" r:id="rId35"/>
    <p:sldId id="289" r:id="rId36"/>
    <p:sldId id="291" r:id="rId3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55" d="100"/>
          <a:sy n="155" d="100"/>
        </p:scale>
        <p:origin x="-22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 dirty="0"/>
              <a:pPr lvl="0"/>
              <a:t>‹#›</a:t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heel spokes="8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70802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导入新课</a:t>
            </a:r>
          </a:p>
        </p:txBody>
      </p:sp>
      <p:sp>
        <p:nvSpPr>
          <p:cNvPr id="4099" name="文本占位符 4098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/>
              <a:t>以前，提起鲁迅，很多人总会想起很多词语：深邃、沉重、严厉、倔强、勇毅、果敢</a:t>
            </a:r>
            <a:r>
              <a:rPr lang="en-US" altLang="zh-CN" sz="3600" b="1" dirty="0"/>
              <a:t>……</a:t>
            </a:r>
            <a:r>
              <a:rPr lang="zh-CN" altLang="en-US" sz="3600" b="1" dirty="0"/>
              <a:t>浓黑的一字须，根根向上的头发，吸着烟斗、面目严肃冷峻。这是鲁迅通常留给我们的印象，他似乎“对一切人都怀有忧虑和敌意”。其实，他十分关心爱护进步青年，因此，他的周围有许多文学青年愿意“亲近”他，萧红就是其中的一个。今天，我们就要来学习萧红写的</a:t>
            </a:r>
            <a:r>
              <a:rPr lang="en-US" altLang="zh-CN" sz="3600" b="1" dirty="0"/>
              <a:t>《</a:t>
            </a:r>
            <a:r>
              <a:rPr lang="zh-CN" altLang="en-US" sz="3600" b="1" dirty="0"/>
              <a:t>回忆鲁迅先生</a:t>
            </a:r>
            <a:r>
              <a:rPr lang="en-US" altLang="zh-CN" sz="3600" b="1" dirty="0"/>
              <a:t>》</a:t>
            </a:r>
            <a:r>
              <a:rPr lang="zh-CN" altLang="en-US" sz="3600" b="1" dirty="0"/>
              <a:t>。让我们一起来走进鲁迅，感受鲁迅。</a:t>
            </a:r>
          </a:p>
        </p:txBody>
      </p:sp>
      <p:pic>
        <p:nvPicPr>
          <p:cNvPr id="4100" name="图片 4099" descr="练习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71550" cy="11255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400" b="1" dirty="0"/>
              <a:t>      </a:t>
            </a:r>
            <a:r>
              <a:rPr lang="zh-CN" altLang="en-US" sz="4400" b="1" dirty="0"/>
              <a:t>深恶痛绝</a:t>
            </a:r>
            <a:r>
              <a:rPr lang="en-US" altLang="zh-CN" sz="4400" b="1" dirty="0">
                <a:solidFill>
                  <a:srgbClr val="FF0000"/>
                </a:solidFill>
              </a:rPr>
              <a:t>shēn   wù    tòng    jué</a:t>
            </a:r>
            <a:r>
              <a:rPr lang="zh-CN" altLang="en-US" sz="4400" b="1" dirty="0"/>
              <a:t>厌恶、痛恨到极点。</a:t>
            </a:r>
          </a:p>
          <a:p>
            <a:pPr>
              <a:buNone/>
            </a:pPr>
            <a:r>
              <a:rPr lang="zh-CN" altLang="en-US" sz="4400" b="1" dirty="0"/>
              <a:t>      不以为然</a:t>
            </a:r>
            <a:r>
              <a:rPr lang="en-US" altLang="zh-CN" sz="4400" b="1" dirty="0">
                <a:solidFill>
                  <a:srgbClr val="FF0000"/>
                </a:solidFill>
              </a:rPr>
              <a:t>bù   yǐ  wéi    rán</a:t>
            </a:r>
            <a:r>
              <a:rPr lang="zh-CN" altLang="en-US" sz="4400" b="1" dirty="0"/>
              <a:t>不认为是对的，表示不同意或否定。</a:t>
            </a:r>
          </a:p>
          <a:p>
            <a:pPr>
              <a:buNone/>
            </a:pPr>
            <a:r>
              <a:rPr lang="zh-CN" altLang="en-US" sz="4400" b="1" dirty="0"/>
              <a:t>      明朗</a:t>
            </a:r>
            <a:r>
              <a:rPr lang="en-US" altLang="zh-CN" sz="4400" b="1" dirty="0">
                <a:solidFill>
                  <a:srgbClr val="FF0000"/>
                </a:solidFill>
              </a:rPr>
              <a:t>míng   lǎng</a:t>
            </a:r>
            <a:r>
              <a:rPr lang="en-US" altLang="zh-CN" sz="4400" b="1" dirty="0"/>
              <a:t>(</a:t>
            </a:r>
            <a:r>
              <a:rPr lang="zh-CN" altLang="en-US" sz="4400" b="1" dirty="0"/>
              <a:t>思想、心胸、性格等</a:t>
            </a:r>
            <a:r>
              <a:rPr lang="en-US" altLang="zh-CN" sz="4400" b="1" dirty="0"/>
              <a:t>)</a:t>
            </a:r>
            <a:r>
              <a:rPr lang="zh-CN" altLang="en-US" sz="4400" b="1" dirty="0"/>
              <a:t>乐观、畅快，不阴郁低沉。</a:t>
            </a:r>
          </a:p>
          <a:p>
            <a:pPr>
              <a:buNone/>
            </a:pPr>
            <a:r>
              <a:rPr lang="zh-CN" altLang="en-US" sz="4400" b="1" dirty="0"/>
              <a:t>      抹杀</a:t>
            </a:r>
            <a:r>
              <a:rPr lang="en-US" altLang="zh-CN" sz="4400" b="1" dirty="0">
                <a:solidFill>
                  <a:srgbClr val="FF0000"/>
                </a:solidFill>
              </a:rPr>
              <a:t>mǒ    shā</a:t>
            </a:r>
            <a:r>
              <a:rPr lang="zh-CN" altLang="en-US" sz="4400" b="1" dirty="0"/>
              <a:t>一概不计；完全勾销。</a:t>
            </a:r>
          </a:p>
          <a:p>
            <a:pPr>
              <a:buNone/>
            </a:pPr>
            <a:r>
              <a:rPr lang="zh-CN" altLang="en-US" sz="4400" b="1" dirty="0"/>
              <a:t>      稀奇</a:t>
            </a:r>
            <a:r>
              <a:rPr lang="en-US" altLang="zh-CN" sz="4400" b="1" dirty="0">
                <a:solidFill>
                  <a:srgbClr val="FF0000"/>
                </a:solidFill>
              </a:rPr>
              <a:t>xī   qí</a:t>
            </a:r>
            <a:r>
              <a:rPr lang="zh-CN" altLang="en-US" sz="4400" b="1" dirty="0"/>
              <a:t>稀少新奇。</a:t>
            </a:r>
          </a:p>
        </p:txBody>
      </p:sp>
      <p:pic>
        <p:nvPicPr>
          <p:cNvPr id="12292" name="图片 12291" descr="t015455c30fa36ef6f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77163" y="5373688"/>
            <a:ext cx="1366837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68313" y="-171450"/>
            <a:ext cx="8229600" cy="8794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分析结构</a:t>
            </a:r>
          </a:p>
        </p:txBody>
      </p:sp>
      <p:sp>
        <p:nvSpPr>
          <p:cNvPr id="13315" name="文本占位符 13314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394825" cy="6165850"/>
          </a:xfrm>
          <a:ln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第一部分（</a:t>
            </a:r>
            <a:r>
              <a:rPr lang="en-US" altLang="zh-CN" sz="4000" b="1" dirty="0"/>
              <a:t>1</a:t>
            </a:r>
            <a:r>
              <a:rPr lang="zh-CN" altLang="en-US" sz="4000" b="1" dirty="0"/>
              <a:t>）：描写鲁迅先生的笑声是明朗的。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第二部分（</a:t>
            </a:r>
            <a:r>
              <a:rPr lang="en-US" altLang="zh-CN" sz="4000" b="1" dirty="0"/>
              <a:t>2</a:t>
            </a:r>
            <a:r>
              <a:rPr lang="zh-CN" altLang="en-US" sz="4000" b="1" dirty="0"/>
              <a:t>）：描写鲁迅先生走路的姿势轻捷。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第三部分（</a:t>
            </a:r>
            <a:r>
              <a:rPr lang="en-US" altLang="zh-CN" sz="4000" b="1" dirty="0"/>
              <a:t>3——23</a:t>
            </a:r>
            <a:r>
              <a:rPr lang="zh-CN" altLang="en-US" sz="4000" b="1" dirty="0"/>
              <a:t>）：描写到鲁迅先生家做客的情形。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第四部分（</a:t>
            </a:r>
            <a:r>
              <a:rPr lang="en-US" altLang="zh-CN" sz="4000" b="1" dirty="0"/>
              <a:t>24——26</a:t>
            </a:r>
            <a:r>
              <a:rPr lang="zh-CN" altLang="en-US" sz="4000" b="1" dirty="0"/>
              <a:t>）：描写鲁迅先生对待青年的来信。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第五部分（</a:t>
            </a:r>
            <a:r>
              <a:rPr lang="en-US" altLang="zh-CN" sz="4000" b="1" dirty="0"/>
              <a:t>27——30</a:t>
            </a:r>
            <a:r>
              <a:rPr lang="zh-CN" altLang="en-US" sz="4000" b="1" dirty="0"/>
              <a:t>）：描写鲁迅先生对书稿的处置。</a:t>
            </a:r>
          </a:p>
          <a:p>
            <a:pPr>
              <a:lnSpc>
                <a:spcPct val="90000"/>
              </a:lnSpc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 spd="med">
    <p:wheel spokes="8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zh-CN" altLang="en-US" sz="4000" b="1" dirty="0"/>
              <a:t>第六部分（</a:t>
            </a:r>
            <a:r>
              <a:rPr lang="en-US" altLang="zh-CN" sz="4000" b="1" dirty="0"/>
              <a:t>31——34</a:t>
            </a:r>
            <a:r>
              <a:rPr lang="zh-CN" altLang="en-US" sz="4000" b="1" dirty="0"/>
              <a:t>）：描写许先生日常忙碌的生活状态。</a:t>
            </a:r>
          </a:p>
          <a:p>
            <a:pPr>
              <a:buNone/>
            </a:pPr>
            <a:r>
              <a:rPr lang="zh-CN" altLang="en-US" sz="4000" b="1" dirty="0"/>
              <a:t>第七部分（</a:t>
            </a:r>
            <a:r>
              <a:rPr lang="en-US" altLang="zh-CN" sz="4000" b="1" dirty="0"/>
              <a:t>35——40</a:t>
            </a:r>
            <a:r>
              <a:rPr lang="zh-CN" altLang="en-US" sz="4000" b="1" dirty="0"/>
              <a:t>）：描写鲁迅先生一家和周建人一家及朋友看电影的情形。</a:t>
            </a:r>
          </a:p>
          <a:p>
            <a:pPr>
              <a:buNone/>
            </a:pPr>
            <a:r>
              <a:rPr lang="zh-CN" altLang="en-US" sz="4000" b="1" dirty="0"/>
              <a:t>第八部分（</a:t>
            </a:r>
            <a:r>
              <a:rPr lang="en-US" altLang="zh-CN" sz="4000" b="1" dirty="0"/>
              <a:t>41——42</a:t>
            </a:r>
            <a:r>
              <a:rPr lang="zh-CN" altLang="en-US" sz="4000" b="1" dirty="0"/>
              <a:t>）：描写鲁迅先生与众不同的休息方式。</a:t>
            </a:r>
          </a:p>
          <a:p>
            <a:pPr>
              <a:buNone/>
            </a:pPr>
            <a:r>
              <a:rPr lang="zh-CN" altLang="en-US" sz="4000" b="1" dirty="0"/>
              <a:t>第九部分（</a:t>
            </a:r>
            <a:r>
              <a:rPr lang="en-US" altLang="zh-CN" sz="4000" b="1" dirty="0"/>
              <a:t>43——54</a:t>
            </a:r>
            <a:r>
              <a:rPr lang="zh-CN" altLang="en-US" sz="4000" b="1" dirty="0"/>
              <a:t>）：描写鲁迅先生一天的工作和起居情况，表现了鲁迅先生忘我工作的精神。</a:t>
            </a:r>
          </a:p>
          <a:p>
            <a:pPr>
              <a:buNone/>
            </a:pPr>
            <a:endParaRPr lang="zh-CN" altLang="en-US" sz="4000" b="1" dirty="0"/>
          </a:p>
        </p:txBody>
      </p:sp>
    </p:spTree>
  </p:cSld>
  <p:clrMapOvr>
    <a:masterClrMapping/>
  </p:clrMapOvr>
  <p:transition spd="med">
    <p:wheel spokes="8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zh-CN" altLang="en-US" sz="4000" b="1" dirty="0"/>
              <a:t>第十部分（</a:t>
            </a:r>
            <a:r>
              <a:rPr lang="en-US" altLang="zh-CN" sz="4000" b="1" dirty="0"/>
              <a:t>55——59</a:t>
            </a:r>
            <a:r>
              <a:rPr lang="zh-CN" altLang="en-US" sz="4000" b="1" dirty="0"/>
              <a:t>）：描写鲁迅先生亲尝鱼丸的事件。</a:t>
            </a:r>
          </a:p>
          <a:p>
            <a:pPr>
              <a:buNone/>
            </a:pPr>
            <a:r>
              <a:rPr lang="zh-CN" altLang="en-US" sz="4000" b="1" dirty="0"/>
              <a:t>第十一部分（</a:t>
            </a:r>
            <a:r>
              <a:rPr lang="en-US" altLang="zh-CN" sz="4000" b="1" dirty="0"/>
              <a:t>60——62</a:t>
            </a:r>
            <a:r>
              <a:rPr lang="zh-CN" altLang="en-US" sz="4000" b="1" dirty="0"/>
              <a:t>）：描写鲁迅先生包书仔细整齐。</a:t>
            </a:r>
          </a:p>
          <a:p>
            <a:pPr>
              <a:buNone/>
            </a:pPr>
            <a:r>
              <a:rPr lang="zh-CN" altLang="en-US" sz="4000" b="1" dirty="0"/>
              <a:t>第十二部分（</a:t>
            </a:r>
            <a:r>
              <a:rPr lang="en-US" altLang="zh-CN" sz="4000" b="1" dirty="0"/>
              <a:t>62——66</a:t>
            </a:r>
            <a:r>
              <a:rPr lang="zh-CN" altLang="en-US" sz="4000" b="1" dirty="0"/>
              <a:t>）：描述了生病之后鲁迅先生对待休息与工作的态度。</a:t>
            </a:r>
          </a:p>
        </p:txBody>
      </p:sp>
      <p:pic>
        <p:nvPicPr>
          <p:cNvPr id="15364" name="图片 15363" descr="t01256d217c2e6a83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    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2</a:t>
            </a:r>
            <a:r>
              <a:rPr lang="en-US" altLang="zh-CN" sz="4000" b="1" dirty="0"/>
              <a:t> </a:t>
            </a:r>
          </a:p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、作者选择了哪些生活场景来表现鲁迅的性格？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latin typeface="宋体" panose="02010600030101010101" pitchFamily="2" charset="-122"/>
              </a:rPr>
              <a:t>鲁迅的笑：突出“明朗”，发自内心的“欢喜”，可见其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观爽朗、平易近人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;</a:t>
            </a:r>
          </a:p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鲁迅走路的姿态：突出“轻捷”，快，表现鲁迅先生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干练敏捷</a:t>
            </a:r>
            <a:r>
              <a:rPr lang="zh-CN" altLang="en-US" sz="4000" b="1" dirty="0"/>
              <a:t>的性格特征和</a:t>
            </a:r>
            <a:r>
              <a:rPr lang="zh-CN" altLang="en-US" sz="4000" b="1" dirty="0">
                <a:solidFill>
                  <a:srgbClr val="FF0000"/>
                </a:solidFill>
              </a:rPr>
              <a:t>不顾一切、勇往直前的坚毅精神</a:t>
            </a:r>
            <a:r>
              <a:rPr lang="en-US" altLang="zh-CN" sz="4000" b="1" dirty="0">
                <a:solidFill>
                  <a:srgbClr val="FF0000"/>
                </a:solidFill>
              </a:rPr>
              <a:t>;</a:t>
            </a:r>
          </a:p>
        </p:txBody>
      </p:sp>
      <p:pic>
        <p:nvPicPr>
          <p:cNvPr id="17412" name="图片 17411" descr="t0151c150d037a7e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713" y="5876925"/>
            <a:ext cx="1905000" cy="1184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7412" descr="t0151c150d037a7e9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5876925"/>
            <a:ext cx="190500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对待“我”的拜访：</a:t>
            </a:r>
            <a:r>
              <a:rPr lang="zh-CN" altLang="en-US" sz="4000" b="1" dirty="0">
                <a:solidFill>
                  <a:srgbClr val="FF0000"/>
                </a:solidFill>
              </a:rPr>
              <a:t>亲切随和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关怀备至</a:t>
            </a:r>
            <a:r>
              <a:rPr lang="zh-CN" altLang="en-US" sz="4000" b="1" dirty="0"/>
              <a:t>； 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对待青年的来信：</a:t>
            </a:r>
            <a:r>
              <a:rPr lang="zh-CN" altLang="en-US" sz="4000" b="1" dirty="0">
                <a:solidFill>
                  <a:srgbClr val="FF0000"/>
                </a:solidFill>
              </a:rPr>
              <a:t>突出鲁迅先生对进步青年的关怀</a:t>
            </a:r>
            <a:r>
              <a:rPr lang="zh-CN" altLang="en-US" sz="4000" b="1" dirty="0"/>
              <a:t>； </a:t>
            </a:r>
          </a:p>
          <a:p>
            <a:pPr>
              <a:buNone/>
            </a:pPr>
            <a:r>
              <a:rPr lang="zh-CN" altLang="en-US" sz="4000" b="1" dirty="0"/>
              <a:t>   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看电影的路上：突出鲁迅先生的</a:t>
            </a:r>
            <a:r>
              <a:rPr lang="zh-CN" altLang="en-US" sz="4000" b="1" dirty="0">
                <a:solidFill>
                  <a:srgbClr val="FF0000"/>
                </a:solidFill>
              </a:rPr>
              <a:t>礼让</a:t>
            </a:r>
            <a:r>
              <a:rPr lang="zh-CN" altLang="en-US" sz="4000" b="1" dirty="0"/>
              <a:t>，</a:t>
            </a:r>
            <a:r>
              <a:rPr lang="zh-CN" altLang="en-US" sz="4000" b="1" dirty="0">
                <a:solidFill>
                  <a:srgbClr val="FF0000"/>
                </a:solidFill>
              </a:rPr>
              <a:t>表现对他人对亲人的爱</a:t>
            </a:r>
            <a:r>
              <a:rPr lang="en-US" altLang="zh-CN" sz="4000" b="1" dirty="0"/>
              <a:t>;   </a:t>
            </a:r>
          </a:p>
          <a:p>
            <a:pPr>
              <a:buNone/>
            </a:pPr>
            <a:r>
              <a:rPr lang="en-US" altLang="zh-CN" sz="4000" b="1" dirty="0"/>
              <a:t>   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6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休息：突出“翻一翻书就是休息”，表现鲁迅先生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对时间的珍惜</a:t>
            </a:r>
            <a:r>
              <a:rPr lang="en-US" altLang="zh-CN" sz="4000" b="1" dirty="0"/>
              <a:t>;</a:t>
            </a:r>
          </a:p>
        </p:txBody>
      </p:sp>
      <p:pic>
        <p:nvPicPr>
          <p:cNvPr id="18436" name="图片 18435" descr="t012fd18405f0a3be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949950"/>
            <a:ext cx="91440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7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工作时间</a:t>
            </a:r>
            <a:r>
              <a:rPr lang="en-US" altLang="zh-CN" sz="4000" b="1" dirty="0"/>
              <a:t>(</a:t>
            </a:r>
            <a:r>
              <a:rPr lang="zh-CN" altLang="en-US" sz="4000" b="1" dirty="0"/>
              <a:t>详写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：写一天的时间安排，突出与常人不同的作息习惯，表现鲁迅先生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抓紧一切时间工作</a:t>
            </a:r>
            <a:r>
              <a:rPr lang="zh-CN" altLang="en-US" sz="4000" b="1" dirty="0"/>
              <a:t>，表现了他“我以我血荐轩辕”的伟大情怀</a:t>
            </a:r>
            <a:r>
              <a:rPr lang="en-US" altLang="zh-CN" sz="4000" b="1" dirty="0"/>
              <a:t>;</a:t>
            </a:r>
          </a:p>
          <a:p>
            <a:pPr>
              <a:buNone/>
            </a:pPr>
            <a:r>
              <a:rPr lang="en-US" altLang="zh-CN" sz="4000" dirty="0">
                <a:latin typeface="宋体" panose="02010600030101010101" pitchFamily="2" charset="-122"/>
              </a:rPr>
              <a:t>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8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吃鱼丸</a:t>
            </a:r>
            <a:r>
              <a:rPr lang="en-US" altLang="zh-CN" sz="4000" b="1" dirty="0"/>
              <a:t>(</a:t>
            </a:r>
            <a:r>
              <a:rPr lang="zh-CN" altLang="en-US" sz="4000" b="1" dirty="0"/>
              <a:t>详写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：突出“周先生的做人，真是我们学不了的，哪怕一点点小事”，表现鲁迅先生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做事认真，深入实际的严谨品质</a:t>
            </a:r>
            <a:r>
              <a:rPr lang="en-US" altLang="zh-CN" sz="4000" b="1" dirty="0">
                <a:solidFill>
                  <a:srgbClr val="FF0000"/>
                </a:solidFill>
              </a:rPr>
              <a:t>;</a:t>
            </a:r>
          </a:p>
        </p:txBody>
      </p:sp>
      <p:pic>
        <p:nvPicPr>
          <p:cNvPr id="19460" name="图片 19459" descr="t01fd337444c349fd3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588" y="5661025"/>
            <a:ext cx="2411412" cy="1196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dirty="0">
                <a:latin typeface="宋体" panose="02010600030101010101" pitchFamily="2" charset="-122"/>
              </a:rPr>
              <a:t>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9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生活琐事：</a:t>
            </a:r>
            <a:r>
              <a:rPr lang="zh-CN" altLang="en-US" sz="4000" b="1" dirty="0">
                <a:solidFill>
                  <a:srgbClr val="FF0000"/>
                </a:solidFill>
              </a:rPr>
              <a:t>包书，严谨认真，一丝不苟；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zh-CN" altLang="en-US" sz="4000" dirty="0">
                <a:solidFill>
                  <a:srgbClr val="FF0000"/>
                </a:solidFill>
              </a:rPr>
              <a:t>       </a:t>
            </a:r>
            <a:r>
              <a:rPr lang="zh-CN" altLang="en-US" sz="4000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10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病中</a:t>
            </a:r>
            <a:r>
              <a:rPr lang="en-US" altLang="zh-CN" sz="4000" b="1" dirty="0"/>
              <a:t>(</a:t>
            </a:r>
            <a:r>
              <a:rPr lang="zh-CN" altLang="en-US" sz="4000" b="1" dirty="0"/>
              <a:t>详写</a:t>
            </a:r>
            <a:r>
              <a:rPr lang="en-US" altLang="zh-CN" sz="4000" b="1" dirty="0"/>
              <a:t>)</a:t>
            </a:r>
            <a:r>
              <a:rPr lang="zh-CN" altLang="en-US" sz="4000" b="1" dirty="0"/>
              <a:t>：</a:t>
            </a:r>
            <a:r>
              <a:rPr lang="zh-CN" altLang="en-US" sz="4000" b="1" dirty="0">
                <a:solidFill>
                  <a:srgbClr val="FF0000"/>
                </a:solidFill>
              </a:rPr>
              <a:t>突出鲁迅病情的严重，</a:t>
            </a:r>
            <a:r>
              <a:rPr lang="zh-CN" altLang="en-US" sz="4000" b="1" dirty="0"/>
              <a:t>表现他</a:t>
            </a:r>
            <a:r>
              <a:rPr lang="zh-CN" altLang="en-US" sz="4000" b="1" dirty="0">
                <a:solidFill>
                  <a:srgbClr val="FF0000"/>
                </a:solidFill>
              </a:rPr>
              <a:t>为了工作不顾身体疾病的奉献精神。</a:t>
            </a:r>
            <a:r>
              <a:rPr lang="zh-CN" altLang="en-US" sz="40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20484" name="图片 20483" descr="t010b5fd3d1ec046e0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437063"/>
            <a:ext cx="9144000" cy="2420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、文中大量细致地记叙鲁迅的工作、生活琐事，有哪些好处？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dirty="0"/>
              <a:t>   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更真实。</a:t>
            </a:r>
            <a:r>
              <a:rPr lang="zh-CN" altLang="en-US" sz="3600" b="1" dirty="0"/>
              <a:t>伟人也像凡人一样会生病，会害怕，也聊天、看电影，也有自己的生活特点和习惯，这就给了读者一个活生生的、真实的鲁迅。这样的鲁迅，更让人觉得可亲； 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【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 </a:t>
            </a:r>
            <a:r>
              <a:rPr lang="zh-CN" altLang="en-US" sz="3600" b="1" dirty="0">
                <a:solidFill>
                  <a:srgbClr val="FF0000"/>
                </a:solidFill>
              </a:rPr>
              <a:t>更直观。</a:t>
            </a:r>
            <a:r>
              <a:rPr lang="zh-CN" altLang="en-US" sz="3600" b="1" dirty="0"/>
              <a:t>通篇都是对鲁迅的工作生活琐事的记叙，让我们直接感受到鲁迅的为人、做事、对待生活、对待工作方面的许多感人之处，以及他思想、性格方面的不少特点。而这些都不是通过作者的抽象说教中来的； </a:t>
            </a:r>
          </a:p>
        </p:txBody>
      </p:sp>
    </p:spTree>
  </p:cSld>
  <p:clrMapOvr>
    <a:masterClrMapping/>
  </p:clrMapOvr>
  <p:transition spd="med">
    <p:wheel spokes="8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22529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3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更真挚。</a:t>
            </a:r>
            <a:r>
              <a:rPr lang="zh-CN" altLang="en-US" sz="4000" b="1" dirty="0"/>
              <a:t>通篇的细节描写，基本上都是白描，几乎无一评论，无一直接抒情，而真情毕现。尤其是写到鲁迅生病之后的各个细节，写到海婴的“明朝会”，看似完全平静的叙述，无一“悲”字，但悲剧色彩流溢其间，读来令人心酸；</a:t>
            </a:r>
          </a:p>
          <a:p>
            <a:pPr>
              <a:buNone/>
            </a:pP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4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更有趣味。</a:t>
            </a:r>
            <a:r>
              <a:rPr lang="zh-CN" altLang="en-US" sz="4000" b="1" dirty="0"/>
              <a:t>关于鲁迅的许多富有趣味的生活细节的描叙，可以引起读者的浓厚的阅读兴趣；</a:t>
            </a:r>
          </a:p>
        </p:txBody>
      </p:sp>
      <p:pic>
        <p:nvPicPr>
          <p:cNvPr id="22532" name="图片 22531" descr="t01969bc6b1fe22d64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063" y="6021388"/>
            <a:ext cx="3563937" cy="836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教学目标</a:t>
            </a:r>
            <a:r>
              <a:rPr lang="zh-CN" altLang="en-US" sz="4000" dirty="0"/>
              <a:t> </a:t>
            </a:r>
          </a:p>
        </p:txBody>
      </p:sp>
      <p:sp>
        <p:nvSpPr>
          <p:cNvPr id="3075" name="文本占位符 3074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1</a:t>
            </a:r>
            <a:r>
              <a:rPr lang="zh-CN" altLang="en-US" sz="4000" b="1" dirty="0"/>
              <a:t>、通读全文，查字典，给生字生词注音释义</a:t>
            </a:r>
            <a:r>
              <a:rPr lang="en-US" altLang="zh-CN" sz="4000" b="1" dirty="0"/>
              <a:t>;</a:t>
            </a:r>
            <a:r>
              <a:rPr lang="zh-CN" altLang="en-US" sz="4000" b="1" dirty="0"/>
              <a:t>并注重积累；</a:t>
            </a:r>
          </a:p>
          <a:p>
            <a:pPr>
              <a:buNone/>
            </a:pPr>
            <a:r>
              <a:rPr lang="en-US" altLang="zh-CN" sz="4000" b="1" dirty="0"/>
              <a:t>2</a:t>
            </a:r>
            <a:r>
              <a:rPr lang="zh-CN" altLang="en-US" sz="4000" b="1" dirty="0"/>
              <a:t>、体会伟人鲁迅日常生活中平易温和的一面，理解鲁迅丰富而细腻的感情世界。</a:t>
            </a:r>
          </a:p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、学习本文善于撷取生活琐事以展现人物性格的写作方法。</a:t>
            </a:r>
          </a:p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、品味学习本文朴实无华而又情感深挚的语言。</a:t>
            </a:r>
          </a:p>
        </p:txBody>
      </p:sp>
      <p:pic>
        <p:nvPicPr>
          <p:cNvPr id="3076" name="图片 3075" descr="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3716338"/>
            <a:ext cx="7667625" cy="41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5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>
                <a:solidFill>
                  <a:srgbClr val="FF0000"/>
                </a:solidFill>
              </a:rPr>
              <a:t>更有表现力。</a:t>
            </a:r>
            <a:r>
              <a:rPr lang="zh-CN" altLang="en-US" sz="4000" b="1" dirty="0"/>
              <a:t>也就是所谓以小见大的写法的最大的妙处。文中许广平的一句话十分恰当：“周先生的做人，真是我们学不了的，哪怕一点点小事。”看似轻描淡写，实则富有思想含量。</a:t>
            </a:r>
          </a:p>
          <a:p>
            <a:endParaRPr lang="zh-CN" altLang="en-US" sz="3600" b="1" dirty="0"/>
          </a:p>
        </p:txBody>
      </p:sp>
      <p:pic>
        <p:nvPicPr>
          <p:cNvPr id="23556" name="图片 23555" descr="t01fc34fb886e599b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652963"/>
            <a:ext cx="9144000" cy="2205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7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>
          <a:xfrm>
            <a:off x="0" y="692150"/>
            <a:ext cx="9144000" cy="616585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3600" b="1" dirty="0"/>
              <a:t>           1</a:t>
            </a:r>
            <a:r>
              <a:rPr lang="zh-CN" altLang="en-US" sz="3600" b="1" dirty="0"/>
              <a:t>、注意细节的含义 。</a:t>
            </a:r>
          </a:p>
          <a:p>
            <a:pPr>
              <a:buNone/>
            </a:pPr>
            <a:r>
              <a:rPr lang="zh-CN" altLang="en-US" sz="3600" b="1" dirty="0">
                <a:latin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鲁迅的笑声。</a:t>
            </a:r>
          </a:p>
          <a:p>
            <a:pPr>
              <a:buNone/>
            </a:pPr>
            <a:r>
              <a:rPr lang="zh-CN" altLang="en-US" sz="3600" b="1" dirty="0"/>
              <a:t>          本文中有多处，例如文章开头：“鲁迅先生的笑声是明朗的，是从心里的欢喜。若有人说了什么可笑的话，鲁迅先生笑得连烟卷都拿不住了，常常是笑得咳嗽起来。”寥寥几句，一个乐观爽朗、平易近人的鲁迅形象便跃然纸上，跟一些人心目中“多疑善怒”、“冷酷无情”的鲁迅形成了鲜明对照。</a:t>
            </a:r>
          </a:p>
        </p:txBody>
      </p:sp>
      <p:pic>
        <p:nvPicPr>
          <p:cNvPr id="24580" name="图片 24579" descr="t01623c7cefec4b8c8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72225" y="333375"/>
            <a:ext cx="2771775" cy="1152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3600" dirty="0"/>
              <a:t>         </a:t>
            </a:r>
            <a:r>
              <a:rPr lang="zh-CN" altLang="en-US" sz="4000" b="1" dirty="0"/>
              <a:t>有一次萧红去鲁迅家包饺子吃，“饺子煮好，一上楼梯，就听到楼上明朗的鲁迅先生的笑声冲下楼梯来，原来有几个朋友在楼上也正谈得热闹。”可见鲁迅绝不是一个不可亲近的人，朋友带给彼此的愉悦由此可见一斑</a:t>
            </a:r>
            <a:r>
              <a:rPr lang="en-US" altLang="zh-CN" sz="4000" b="1" dirty="0"/>
              <a:t>;</a:t>
            </a:r>
          </a:p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在校对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海上述林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的间隙，鲁迅见萧红进来，对着几乎天天见面的她，居然说出“好久不见，好久不见”这样随便，这样孩子化的语言，透着风趣，透着玩笑</a:t>
            </a:r>
            <a:r>
              <a:rPr lang="en-US" altLang="zh-CN" sz="4000" b="1" dirty="0"/>
              <a:t>;</a:t>
            </a:r>
          </a:p>
          <a:p>
            <a:endParaRPr lang="en-US" altLang="zh-CN" sz="4000" b="1" dirty="0"/>
          </a:p>
        </p:txBody>
      </p:sp>
    </p:spTree>
  </p:cSld>
  <p:clrMapOvr>
    <a:masterClrMapping/>
  </p:clrMapOvr>
  <p:transition spd="med">
    <p:wheel spokes="8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6147" name="文本占位符 614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        </a:t>
            </a:r>
            <a:r>
              <a:rPr lang="en-US" altLang="zh-CN" sz="3600" b="1" dirty="0"/>
              <a:t>“</a:t>
            </a:r>
            <a:r>
              <a:rPr lang="zh-CN" altLang="en-US" sz="3600" b="1" dirty="0"/>
              <a:t>许先生和鲁迅先生都笑着，一种对于冲破忧郁心境的崭然的会心的笑。”萧红时时受着鲁迅爽朗的笑声的感染，也居然学会了以自己的好心情来回报鲁迅先生，那一次天晴了，太阳出来了。</a:t>
            </a:r>
          </a:p>
          <a:p>
            <a:pPr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  【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鲁迅的慈爱。</a:t>
            </a:r>
          </a:p>
          <a:p>
            <a:pPr>
              <a:buNone/>
            </a:pPr>
            <a:r>
              <a:rPr lang="zh-CN" altLang="en-US" sz="3600" b="1" dirty="0"/>
              <a:t>        主要体现在鲁迅对海婴的日常小事上。 </a:t>
            </a:r>
          </a:p>
          <a:p>
            <a:pPr>
              <a:buNone/>
            </a:pPr>
            <a:r>
              <a:rPr lang="zh-CN" altLang="en-US" sz="3600" b="1" dirty="0"/>
              <a:t>         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】</a:t>
            </a:r>
            <a:r>
              <a:rPr lang="zh-CN" altLang="en-US" sz="3600" b="1" dirty="0">
                <a:solidFill>
                  <a:srgbClr val="FF0000"/>
                </a:solidFill>
              </a:rPr>
              <a:t>鲁迅的严谨。</a:t>
            </a:r>
          </a:p>
          <a:p>
            <a:pPr>
              <a:buNone/>
            </a:pPr>
            <a:r>
              <a:rPr lang="zh-CN" altLang="en-US" sz="3600" b="1" dirty="0"/>
              <a:t>          在“吃鱼丸”一事上，可以看出他的严谨。用许广平先生的话说是，“周先生的做人，真是我们学不了的，哪怕一点点小事”。</a:t>
            </a:r>
          </a:p>
        </p:txBody>
      </p:sp>
      <p:pic>
        <p:nvPicPr>
          <p:cNvPr id="6149" name="图片 6148" descr="t01e42d95fc4eb18e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80288" y="2492375"/>
            <a:ext cx="935037" cy="93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图片 6149" descr="t01e42d95fc4eb18e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65625"/>
            <a:ext cx="935038" cy="935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、本文除了写鲁迅之外，还写了其他的什么人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写这些人有什么作用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作用一样吗</a:t>
            </a:r>
            <a:r>
              <a:rPr lang="en-US" altLang="zh-CN" sz="3600" b="1" dirty="0"/>
              <a:t>?</a:t>
            </a:r>
            <a:r>
              <a:rPr lang="zh-CN" altLang="en-US" sz="3600" b="1" dirty="0"/>
              <a:t>还写了“我”</a:t>
            </a:r>
            <a:r>
              <a:rPr lang="en-US" altLang="zh-CN" sz="3600" b="1" dirty="0"/>
              <a:t>(</a:t>
            </a:r>
            <a:r>
              <a:rPr lang="zh-CN" altLang="en-US" sz="3600" b="1" dirty="0"/>
              <a:t>作者萧红</a:t>
            </a:r>
            <a:r>
              <a:rPr lang="en-US" altLang="zh-CN" sz="3600" b="1" dirty="0"/>
              <a:t>)</a:t>
            </a:r>
            <a:r>
              <a:rPr lang="zh-CN" altLang="en-US" sz="3600" b="1" dirty="0"/>
              <a:t>、海婴、许广平。</a:t>
            </a:r>
          </a:p>
          <a:p>
            <a:pPr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solidFill>
                  <a:srgbClr val="FF0000"/>
                </a:solidFill>
              </a:rPr>
              <a:t>写他们的作用，是从侧面烘托鲁迅，起到烘云托月的表达效果。但由于三个人的身份不同，所以作用也不一样。</a:t>
            </a:r>
          </a:p>
          <a:p>
            <a:pPr>
              <a:buNone/>
            </a:pPr>
            <a:r>
              <a:rPr lang="zh-CN" altLang="en-US" sz="3600" b="1" dirty="0"/>
              <a:t>          写海婴，主要是通过海婴的年幼无知，童言无忌，从侧面表现鲁迅对孩子的慈爱</a:t>
            </a:r>
            <a:r>
              <a:rPr lang="en-US" altLang="zh-CN" sz="3600" b="1" dirty="0"/>
              <a:t>;</a:t>
            </a:r>
            <a:r>
              <a:rPr lang="zh-CN" altLang="en-US" sz="3600" b="1" dirty="0"/>
              <a:t>而且，海婴的无知、无忌，也与大人的内心的担忧形成对比。</a:t>
            </a:r>
          </a:p>
          <a:p>
            <a:pPr>
              <a:buNone/>
            </a:pPr>
            <a:r>
              <a:rPr lang="zh-CN" altLang="en-US" sz="2800" dirty="0"/>
              <a:t>          </a:t>
            </a:r>
          </a:p>
        </p:txBody>
      </p:sp>
      <p:pic>
        <p:nvPicPr>
          <p:cNvPr id="27652" name="图片 27651" descr="t011107a374a53f12a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888" y="5589588"/>
            <a:ext cx="3059112" cy="12684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写许广平，是更典型的侧面烘托。例如，鲁迅病危时，她“很镇静，没有紊乱的神色”，虽然也曾“当着人哭过一次”，但“该做什么，人是做什么”，她的坚强，有力地衬托出鲁迅的坚强。  </a:t>
            </a:r>
          </a:p>
          <a:p>
            <a:pPr>
              <a:buNone/>
            </a:pPr>
            <a:r>
              <a:rPr lang="zh-CN" altLang="en-US" sz="4000" b="1" dirty="0"/>
              <a:t>           </a:t>
            </a:r>
            <a:r>
              <a:rPr lang="en-US" altLang="zh-CN" sz="4000" b="1" dirty="0"/>
              <a:t>(</a:t>
            </a:r>
            <a:r>
              <a:rPr lang="zh-CN" altLang="en-US" sz="4000" b="1" dirty="0">
                <a:solidFill>
                  <a:srgbClr val="FF0000"/>
                </a:solidFill>
              </a:rPr>
              <a:t>侧面描写</a:t>
            </a:r>
            <a:r>
              <a:rPr lang="en-US" altLang="zh-CN" sz="4000" b="1" dirty="0">
                <a:solidFill>
                  <a:srgbClr val="FF0000"/>
                </a:solidFill>
              </a:rPr>
              <a:t>, </a:t>
            </a:r>
            <a:r>
              <a:rPr lang="zh-CN" altLang="en-US" sz="4000" b="1" dirty="0">
                <a:solidFill>
                  <a:srgbClr val="FF0000"/>
                </a:solidFill>
              </a:rPr>
              <a:t>烘云托月</a:t>
            </a:r>
            <a:r>
              <a:rPr lang="zh-CN" altLang="en-US" sz="4000" b="1" dirty="0"/>
              <a:t> </a:t>
            </a:r>
            <a:r>
              <a:rPr lang="en-US" altLang="zh-CN" sz="4000" b="1" dirty="0"/>
              <a:t>)</a:t>
            </a:r>
          </a:p>
          <a:p>
            <a:endParaRPr lang="en-US" altLang="zh-CN" sz="4000" b="1" dirty="0"/>
          </a:p>
        </p:txBody>
      </p:sp>
      <p:pic>
        <p:nvPicPr>
          <p:cNvPr id="28676" name="图片 28675" descr="t01f647d906059fcdc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724400"/>
            <a:ext cx="9144000" cy="213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3</a:t>
            </a:r>
            <a:r>
              <a:rPr lang="zh-CN" altLang="en-US" sz="4000" b="1" dirty="0"/>
              <a:t>、品味语句 。 </a:t>
            </a:r>
          </a:p>
          <a:p>
            <a:pPr>
              <a:buNone/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latin typeface="宋体" panose="02010600030101010101" pitchFamily="2" charset="-122"/>
              </a:rPr>
              <a:t>【</a:t>
            </a:r>
            <a:r>
              <a:rPr lang="en-US" altLang="zh-CN" sz="4000" b="1" dirty="0"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宋体" panose="02010600030101010101" pitchFamily="2" charset="-122"/>
              </a:rPr>
              <a:t>】</a:t>
            </a:r>
            <a:r>
              <a:rPr lang="zh-CN" altLang="en-US" sz="4000" b="1" dirty="0"/>
              <a:t>人家都起来了，鲁迅先生才睡下。</a:t>
            </a:r>
          </a:p>
          <a:p>
            <a:pPr>
              <a:buNone/>
            </a:pPr>
            <a:r>
              <a:rPr lang="zh-CN" altLang="en-US" sz="4000" b="1" dirty="0"/>
              <a:t>          采用了</a:t>
            </a:r>
            <a:r>
              <a:rPr lang="zh-CN" altLang="en-US" sz="4000" b="1" dirty="0">
                <a:solidFill>
                  <a:srgbClr val="FF0000"/>
                </a:solidFill>
              </a:rPr>
              <a:t>对比</a:t>
            </a:r>
            <a:r>
              <a:rPr lang="zh-CN" altLang="en-US" sz="4000" b="1" dirty="0"/>
              <a:t>的写法，突出鲁迅先生</a:t>
            </a:r>
            <a:r>
              <a:rPr lang="zh-CN" altLang="en-US" sz="4000" b="1" dirty="0">
                <a:solidFill>
                  <a:srgbClr val="FF0000"/>
                </a:solidFill>
              </a:rPr>
              <a:t>忘我的工作习惯</a:t>
            </a:r>
            <a:r>
              <a:rPr lang="zh-CN" altLang="en-US" sz="4000" b="1" dirty="0"/>
              <a:t>，话虽平淡，情感却十分深挚，一个“才”字透露了玄机。</a:t>
            </a:r>
          </a:p>
          <a:p>
            <a:endParaRPr lang="zh-CN" altLang="en-US" sz="4000" b="1" dirty="0"/>
          </a:p>
        </p:txBody>
      </p:sp>
      <p:pic>
        <p:nvPicPr>
          <p:cNvPr id="29700" name="图片 29699" descr="t0162b6a6dfe85211d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057775"/>
            <a:ext cx="9144000" cy="1800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0723" name="文本占位符 3072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2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海婴从三楼下来了，背着书包，保姆送他到学校去，经过鲁迅先生的门前，保姆总是吩咐他说：“轻一点走，轻一点走。”</a:t>
            </a:r>
          </a:p>
          <a:p>
            <a:pPr>
              <a:buNone/>
            </a:pPr>
            <a:r>
              <a:rPr lang="zh-CN" altLang="en-US" sz="3600" b="1" dirty="0"/>
              <a:t>         </a:t>
            </a:r>
            <a:r>
              <a:rPr lang="zh-CN" altLang="en-US" sz="3600" b="1" dirty="0">
                <a:solidFill>
                  <a:srgbClr val="FF0000"/>
                </a:solidFill>
              </a:rPr>
              <a:t>主要是写保姆对海婴的吩咐，却也从侧面突出了鲁迅的人格魅力。</a:t>
            </a:r>
            <a:r>
              <a:rPr lang="zh-CN" altLang="en-US" sz="3600" b="1" dirty="0"/>
              <a:t>海婴年幼，孩子蹦蹦跳跳是特性，但保姆总是要吩咐他“轻一点走”，因为怕吵醒了彻夜工作、刚刚才睡下的鲁迅先生。一个“总是”表现了这已经成为一种习惯，同时也是鲁迅长期不顾身体健康忘我工作的侧面表现。</a:t>
            </a:r>
          </a:p>
        </p:txBody>
      </p:sp>
      <p:pic>
        <p:nvPicPr>
          <p:cNvPr id="30724" name="图片 30723" descr="A3_06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975" y="1916113"/>
            <a:ext cx="6804025" cy="360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标题 4505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5059" name="文本占位符 450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3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“青年人写信，写得太草率，鲁迅先生是深恶痛绝之的。”“但他还是展读着每封由不同角落里的青年的信，眼睛不济时，便戴起眼镜来看，常常看到夜里很深的时光。”</a:t>
            </a:r>
          </a:p>
          <a:p>
            <a:pPr>
              <a:buNone/>
            </a:pPr>
            <a:r>
              <a:rPr lang="zh-CN" altLang="en-US" sz="3600" b="1" dirty="0"/>
              <a:t>          </a:t>
            </a:r>
            <a:r>
              <a:rPr lang="zh-CN" altLang="en-US" sz="3600" b="1" dirty="0">
                <a:solidFill>
                  <a:srgbClr val="FF0000"/>
                </a:solidFill>
              </a:rPr>
              <a:t>他强烈地要求着别人，严格地约束着自己，却仍能宽容地对待别人，谁说鲁迅不可亲近？他对于青年人的爱，让我们强烈地感受到鲁迅的可亲的体贴，他是那个寒冷年代的一个无可替代的强大的热源。</a:t>
            </a:r>
          </a:p>
        </p:txBody>
      </p:sp>
      <p:pic>
        <p:nvPicPr>
          <p:cNvPr id="45060" name="图片 45059" descr="t01791e969b9c2aa86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92825"/>
            <a:ext cx="9144000" cy="765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3600" b="1" dirty="0"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latin typeface="宋体" panose="02010600030101010101" pitchFamily="2" charset="-122"/>
              </a:rPr>
              <a:t>【</a:t>
            </a:r>
            <a:r>
              <a:rPr lang="en-US" altLang="zh-CN" sz="3600" b="1" dirty="0">
                <a:latin typeface="宋体" panose="02010600030101010101" pitchFamily="2" charset="-122"/>
              </a:rPr>
              <a:t>4</a:t>
            </a:r>
            <a:r>
              <a:rPr lang="zh-CN" altLang="en-US" sz="3600" b="1" dirty="0">
                <a:latin typeface="宋体" panose="02010600030101010101" pitchFamily="2" charset="-122"/>
              </a:rPr>
              <a:t>】</a:t>
            </a:r>
            <a:r>
              <a:rPr lang="zh-CN" altLang="en-US" sz="3600" b="1" dirty="0"/>
              <a:t>鲁迅先生刚一睡下，太阳就高起来了，太阳照着隔院子的人家，明亮亮的</a:t>
            </a:r>
            <a:r>
              <a:rPr lang="en-US" altLang="zh-CN" sz="3600" b="1" dirty="0"/>
              <a:t>;</a:t>
            </a:r>
            <a:r>
              <a:rPr lang="zh-CN" altLang="en-US" sz="3600" b="1" dirty="0"/>
              <a:t>照着鲁迅先生花园的夹竹桃，明亮亮的。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  这是本篇中比较少见的景物的描写。虽然十分简单，但却很有</a:t>
            </a:r>
            <a:r>
              <a:rPr lang="zh-CN" altLang="en-US" sz="3600" b="1" dirty="0">
                <a:solidFill>
                  <a:srgbClr val="FF0000"/>
                </a:solidFill>
              </a:rPr>
              <a:t>象征意味</a:t>
            </a:r>
            <a:r>
              <a:rPr lang="zh-CN" altLang="en-US" sz="3600" b="1" dirty="0"/>
              <a:t>。太阳是明亮的，照着隔院子的人家，照着夹竹桃，也是明亮亮的，景色朴实平常而又十分温馨和谐，成为鲁迅先生的“睡”的背景和衬托。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/>
              <a:t>          从本文的“回忆”和“悼念”的特点看，这样的景物描写又别有深意：</a:t>
            </a:r>
            <a:r>
              <a:rPr lang="zh-CN" altLang="en-US" sz="3600" b="1" dirty="0">
                <a:solidFill>
                  <a:srgbClr val="FF0000"/>
                </a:solidFill>
              </a:rPr>
              <a:t>在奋斗终身的鲁迅先生身后，我们一定会有光明的世界，一定会有明亮亮的未来。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0" y="0"/>
            <a:ext cx="3276600" cy="8366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作者简介</a:t>
            </a:r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>
          <a:xfrm>
            <a:off x="2627313" y="0"/>
            <a:ext cx="6516687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         </a:t>
            </a:r>
            <a:r>
              <a:rPr lang="zh-CN" altLang="en-US" sz="4000" b="1" dirty="0"/>
              <a:t>萧红</a:t>
            </a:r>
            <a:r>
              <a:rPr lang="en-US" altLang="zh-CN" sz="4000" b="1" dirty="0"/>
              <a:t>(1911—1942)</a:t>
            </a:r>
            <a:r>
              <a:rPr lang="zh-CN" altLang="en-US" sz="4000" b="1" dirty="0"/>
              <a:t>，原名张遒莹，</a:t>
            </a:r>
            <a:r>
              <a:rPr lang="en-US" altLang="zh-CN" sz="4000" b="1" dirty="0"/>
              <a:t>1934</a:t>
            </a:r>
            <a:r>
              <a:rPr lang="zh-CN" altLang="en-US" sz="4000" b="1" dirty="0"/>
              <a:t>年在鲁迅的帮助下她和萧军一起来到上海。抗战爆发后，上海沦陷，萧红到了香港，</a:t>
            </a:r>
            <a:r>
              <a:rPr lang="en-US" altLang="zh-CN" sz="4000" b="1" dirty="0"/>
              <a:t>1942</a:t>
            </a:r>
            <a:r>
              <a:rPr lang="zh-CN" altLang="en-US" sz="4000" b="1" dirty="0"/>
              <a:t>年病逝于香港九龙。主要作品有：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生死场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马伯乐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呼兰河传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、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小城三月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。</a:t>
            </a:r>
          </a:p>
        </p:txBody>
      </p:sp>
      <p:pic>
        <p:nvPicPr>
          <p:cNvPr id="5124" name="图片 5123" descr="感动中国的作家（八）：萧红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65175"/>
            <a:ext cx="2940050" cy="6092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标题 46081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6083" name="文本占位符 4608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4</a:t>
            </a:r>
            <a:r>
              <a:rPr lang="zh-CN" altLang="en-US" sz="4000" b="1" dirty="0"/>
              <a:t>、概括鲁迅的形象特点。</a:t>
            </a:r>
          </a:p>
          <a:p>
            <a:pPr>
              <a:buNone/>
            </a:pPr>
            <a:r>
              <a:rPr lang="zh-CN" altLang="en-US" sz="4000" b="1" dirty="0"/>
              <a:t>神情姿态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乐观开朗、平易近人</a:t>
            </a:r>
          </a:p>
          <a:p>
            <a:pPr>
              <a:buNone/>
            </a:pPr>
            <a:r>
              <a:rPr lang="zh-CN" altLang="en-US" sz="4000" b="1" dirty="0"/>
              <a:t>对待青年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严格要求、深切关爱</a:t>
            </a:r>
          </a:p>
          <a:p>
            <a:pPr>
              <a:buNone/>
            </a:pPr>
            <a:r>
              <a:rPr lang="zh-CN" altLang="en-US" sz="4000" b="1" dirty="0"/>
              <a:t>工作习惯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不同寻常、忘我精神</a:t>
            </a:r>
          </a:p>
          <a:p>
            <a:pPr>
              <a:buNone/>
            </a:pPr>
            <a:r>
              <a:rPr lang="zh-CN" altLang="en-US" sz="4000" b="1" dirty="0"/>
              <a:t>日常琐事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严谨认真、一丝不苟</a:t>
            </a:r>
          </a:p>
          <a:p>
            <a:pPr>
              <a:buNone/>
            </a:pPr>
            <a:r>
              <a:rPr lang="zh-CN" altLang="en-US" sz="4000" b="1" dirty="0"/>
              <a:t>对待亲人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简单随和、关爱有加</a:t>
            </a:r>
          </a:p>
          <a:p>
            <a:pPr>
              <a:buNone/>
            </a:pPr>
            <a:r>
              <a:rPr lang="zh-CN" altLang="en-US" sz="4000" b="1" dirty="0"/>
              <a:t>对待疾病</a:t>
            </a:r>
            <a:r>
              <a:rPr lang="en-US" altLang="zh-CN" sz="4000" b="1" dirty="0"/>
              <a:t>——</a:t>
            </a:r>
            <a:r>
              <a:rPr lang="zh-CN" altLang="en-US" sz="4000" b="1" dirty="0"/>
              <a:t>乐观精神、不屈斗志</a:t>
            </a:r>
          </a:p>
          <a:p>
            <a:pPr>
              <a:buNone/>
            </a:pPr>
            <a:r>
              <a:rPr lang="zh-CN" altLang="en-US" sz="4000" b="1" dirty="0"/>
              <a:t>            </a:t>
            </a:r>
            <a:r>
              <a:rPr lang="zh-CN" altLang="en-US" sz="4000" b="1" dirty="0">
                <a:solidFill>
                  <a:srgbClr val="FF0000"/>
                </a:solidFill>
              </a:rPr>
              <a:t>平凡伟大、可亲可敬</a:t>
            </a:r>
          </a:p>
        </p:txBody>
      </p:sp>
      <p:pic>
        <p:nvPicPr>
          <p:cNvPr id="46084" name="图片 46083" descr="t017cd4603f13fcd76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588" y="5300663"/>
            <a:ext cx="2411412" cy="1557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小结</a:t>
            </a:r>
          </a:p>
        </p:txBody>
      </p:sp>
      <p:sp>
        <p:nvSpPr>
          <p:cNvPr id="32771" name="文本占位符 3277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5360988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阅读鲁迅的著作，我们可以感知作为思想家和文学家的鲁迅；今天又通过萧红的回忆，展现在我们眼前的是一个生活化真实化的鲁迅，让我们亲临到鲁迅伟大而平凡的精神，他的关心、扶持青年人和热爱祖国、支持革命是寓于平凡而真实的日常生活中的，或许正如人们所说，伟大正是寓于这种平凡之中吧。</a:t>
            </a:r>
          </a:p>
        </p:txBody>
      </p:sp>
      <p:pic>
        <p:nvPicPr>
          <p:cNvPr id="32772" name="图片 32771" descr="t0186d50d78f21509b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331913" cy="1341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t0186d50d78f21509b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5949950"/>
            <a:ext cx="3276600" cy="908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写作特色</a:t>
            </a: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836613"/>
            <a:ext cx="9144000" cy="6021387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>
                <a:solidFill>
                  <a:srgbClr val="FF0000"/>
                </a:solidFill>
              </a:rPr>
              <a:t>         1</a:t>
            </a:r>
            <a:r>
              <a:rPr lang="zh-CN" altLang="en-US" sz="4000" b="1" dirty="0">
                <a:solidFill>
                  <a:srgbClr val="FF0000"/>
                </a:solidFill>
              </a:rPr>
              <a:t>、文随情动，笔随情至。</a:t>
            </a:r>
            <a:r>
              <a:rPr lang="zh-CN" altLang="en-US" sz="4000" b="1" dirty="0"/>
              <a:t>萧红的这篇怀人散文内容涉及鲁迅的饮食起居，待人接物，读书写作，休闲娱乐，在内容上没有严格的逻辑顺序，材料与材料之间互不关联，形成某种断裂，有些片断即使倒置似乎也无碍于文章的连贯。这就表明，这是一篇非常情绪化的文章。</a:t>
            </a:r>
          </a:p>
        </p:txBody>
      </p:sp>
      <p:pic>
        <p:nvPicPr>
          <p:cNvPr id="34820" name="图片 34819" descr="t015d221d98550161c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063" y="5445125"/>
            <a:ext cx="3563937" cy="1412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标题 368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4525963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作者在动笔之前对于全篇的布局似乎漫不经心，全无预设。动笔之后，作者心底的感情如喷涌的泉水，飞湍的激流，尽情倾泻挥洒，形诸笔墨而成为艺术结晶。凡属作者感到有诗意潜质和倾诉冲动的内容她就断断续续写出，用感情的红线将素材的珍珠逐渐织成一幅清晰的画面。</a:t>
            </a:r>
            <a:r>
              <a:rPr lang="zh-CN" altLang="en-US" sz="4000" dirty="0"/>
              <a:t> </a:t>
            </a:r>
          </a:p>
          <a:p>
            <a:pPr>
              <a:buNone/>
            </a:pPr>
            <a:r>
              <a:rPr lang="zh-CN" altLang="en-US" sz="4000" dirty="0"/>
              <a:t>         </a:t>
            </a:r>
            <a:endParaRPr lang="zh-CN" altLang="en-US" sz="4000" b="1" dirty="0"/>
          </a:p>
        </p:txBody>
      </p:sp>
      <p:pic>
        <p:nvPicPr>
          <p:cNvPr id="36868" name="图片 36867" descr="t016567fd458b95217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373688"/>
            <a:ext cx="9144000" cy="1484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标题 4710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47107" name="文本占位符 4710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          2</a:t>
            </a:r>
            <a:r>
              <a:rPr lang="zh-CN" altLang="en-US" sz="4000" b="1" dirty="0"/>
              <a:t>、作者通过女性作者的细心体察，敏锐捕捉到了鲁迅先生许多有灵性的生活细节，表现出鲁迅的个性，情趣，魅力，气质等。 </a:t>
            </a:r>
          </a:p>
          <a:p>
            <a:endParaRPr lang="zh-CN" altLang="en-US" sz="4000" b="1" dirty="0"/>
          </a:p>
          <a:p>
            <a:endParaRPr lang="zh-CN" altLang="en-US" dirty="0"/>
          </a:p>
        </p:txBody>
      </p:sp>
      <p:pic>
        <p:nvPicPr>
          <p:cNvPr id="47109" name="图片 47108" descr="t0163f4925e9ef61dfb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67744" y="2781300"/>
            <a:ext cx="4788024" cy="4076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标题 358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主题</a:t>
            </a:r>
          </a:p>
        </p:txBody>
      </p:sp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981075"/>
            <a:ext cx="9144000" cy="5876925"/>
          </a:xfrm>
          <a:ln/>
        </p:spPr>
        <p:txBody>
          <a:bodyPr/>
          <a:lstStyle/>
          <a:p>
            <a:pPr eaLnBrk="0" hangingPunct="0">
              <a:spcBef>
                <a:spcPct val="0"/>
              </a:spcBef>
              <a:buNone/>
            </a:pPr>
            <a:r>
              <a:rPr lang="en-US" altLang="zh-CN" sz="4000" b="1" dirty="0"/>
              <a:t>          </a:t>
            </a:r>
            <a:r>
              <a:rPr lang="zh-CN" altLang="en-US" sz="4000" b="1" dirty="0"/>
              <a:t>这篇回忆散文通过对鲁迅先生的笑声、走路、待人接物、读书、写作、养病等生活细节的描述，展示了伟大的鲁迅先生的平凡生活，表现了鲁迅先生的审美情趣以及魅力气质，抒发了作者对鲁迅先生的热爱和怀念之情。</a:t>
            </a:r>
          </a:p>
          <a:p>
            <a:endParaRPr lang="zh-CN" altLang="en-US" sz="4000" b="1" dirty="0"/>
          </a:p>
        </p:txBody>
      </p:sp>
      <p:pic>
        <p:nvPicPr>
          <p:cNvPr id="35845" name="图片 35844" descr="t012db26ad24069a5f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48264" y="4868863"/>
            <a:ext cx="2195736" cy="19891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150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鲁迅名言</a:t>
            </a:r>
          </a:p>
        </p:txBody>
      </p:sp>
      <p:sp>
        <p:nvSpPr>
          <p:cNvPr id="37891" name="文本占位符 3789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1</a:t>
            </a:r>
            <a:r>
              <a:rPr lang="zh-CN" altLang="en-US" sz="3600" b="1" dirty="0"/>
              <a:t>、横眉冷对千夫指，俯首甘为孺子牛。</a:t>
            </a:r>
            <a:r>
              <a:rPr lang="en-US" altLang="zh-CN" sz="3600" b="1" dirty="0"/>
              <a:t>  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、时间就像海绵里的水，只要愿挤，总还是有的。</a:t>
            </a:r>
          </a:p>
          <a:p>
            <a:pPr>
              <a:lnSpc>
                <a:spcPct val="90000"/>
              </a:lnSpc>
              <a:buNone/>
            </a:pPr>
            <a:endParaRPr lang="zh-CN" altLang="en-US" sz="3600" b="1" dirty="0"/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3</a:t>
            </a:r>
            <a:r>
              <a:rPr lang="zh-CN" altLang="en-US" sz="3600" b="1" dirty="0"/>
              <a:t>、 我好像是一只牛，吃的是草，挤出的是奶。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4</a:t>
            </a:r>
            <a:r>
              <a:rPr lang="zh-CN" altLang="en-US" sz="3600" b="1" dirty="0"/>
              <a:t>、其实地上本没有路，走的人多了，也便成了路。</a:t>
            </a:r>
          </a:p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5</a:t>
            </a:r>
            <a:r>
              <a:rPr lang="zh-CN" altLang="en-US" sz="3600" b="1" dirty="0"/>
              <a:t>、哪里有天才，我只不过是把别人喝咖啡的时间都用在工作上了。</a:t>
            </a:r>
          </a:p>
        </p:txBody>
      </p:sp>
      <p:pic>
        <p:nvPicPr>
          <p:cNvPr id="37892" name="图片 37891" descr="t01111c265b0c57e2a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713" y="2060575"/>
            <a:ext cx="7380287" cy="863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文本占位符 4403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3600" b="1" dirty="0"/>
              <a:t>          </a:t>
            </a:r>
            <a:r>
              <a:rPr lang="zh-CN" altLang="en-US" sz="4000" b="1" dirty="0"/>
              <a:t>鲁迅</a:t>
            </a:r>
            <a:r>
              <a:rPr lang="en-US" altLang="zh-CN" sz="4000" b="1" dirty="0"/>
              <a:t>(1881~1936)</a:t>
            </a:r>
            <a:r>
              <a:rPr lang="zh-CN" altLang="en-US" sz="4000" b="1" dirty="0"/>
              <a:t>，浙江绍兴人，原名周树人，字豫山、豫亭，后改名为豫才。他时常穿一件朴素的中式长衫，头发像刷子一样直竖着，浓密的胡须形成了一个隶书的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一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字。毛主席评价他是伟大的无产阶级的</a:t>
            </a:r>
            <a:r>
              <a:rPr lang="zh-CN" altLang="en-US" sz="4000" b="1" dirty="0">
                <a:solidFill>
                  <a:srgbClr val="FF0000"/>
                </a:solidFill>
              </a:rPr>
              <a:t>文学家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思想家</a:t>
            </a:r>
            <a:r>
              <a:rPr lang="zh-CN" altLang="en-US" sz="4000" b="1" dirty="0"/>
              <a:t>、</a:t>
            </a:r>
            <a:r>
              <a:rPr lang="zh-CN" altLang="en-US" sz="4000" b="1" dirty="0">
                <a:solidFill>
                  <a:srgbClr val="FF0000"/>
                </a:solidFill>
              </a:rPr>
              <a:t>革命家</a:t>
            </a:r>
            <a:r>
              <a:rPr lang="zh-CN" altLang="en-US" sz="4000" b="1" dirty="0"/>
              <a:t>，是中国文化革命的主将。也被人民称为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民族魂</a:t>
            </a:r>
            <a:r>
              <a:rPr lang="en-US" altLang="zh-CN" sz="4000" b="1" dirty="0"/>
              <a:t>"</a:t>
            </a:r>
            <a:r>
              <a:rPr lang="zh-CN" altLang="en-US" sz="4000" b="1" dirty="0"/>
              <a:t>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/>
              <a:t>          代表作品</a:t>
            </a:r>
            <a:r>
              <a:rPr lang="en-US" altLang="zh-CN" sz="4000" b="1" dirty="0"/>
              <a:t>:《</a:t>
            </a:r>
            <a:r>
              <a:rPr lang="zh-CN" altLang="en-US" sz="4000" b="1" dirty="0"/>
              <a:t>呐喊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彷徨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，</a:t>
            </a:r>
            <a:r>
              <a:rPr lang="en-US" altLang="zh-CN" sz="4000" b="1" dirty="0"/>
              <a:t>《</a:t>
            </a:r>
            <a:r>
              <a:rPr lang="zh-CN" altLang="en-US" sz="4000" b="1" dirty="0"/>
              <a:t>故事新编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狂人日记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朝花夕拾</a:t>
            </a:r>
            <a:r>
              <a:rPr lang="en-US" altLang="zh-CN" sz="4000" b="1" dirty="0"/>
              <a:t>》《</a:t>
            </a:r>
            <a:r>
              <a:rPr lang="zh-CN" altLang="en-US" sz="4000" b="1" dirty="0"/>
              <a:t>孔乙己</a:t>
            </a:r>
            <a:r>
              <a:rPr lang="en-US" altLang="zh-CN" sz="4000" b="1" dirty="0"/>
              <a:t>》</a:t>
            </a:r>
            <a:r>
              <a:rPr lang="zh-CN" altLang="en-US" sz="4000" b="1" dirty="0"/>
              <a:t>等。</a:t>
            </a:r>
          </a:p>
        </p:txBody>
      </p:sp>
    </p:spTree>
  </p:cSld>
  <p:clrMapOvr>
    <a:masterClrMapping/>
  </p:clrMapOvr>
  <p:transition spd="med">
    <p:wheel spokes="8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自主学习</a:t>
            </a:r>
            <a:r>
              <a:rPr lang="en-US" altLang="zh-CN" sz="4000" b="1" dirty="0">
                <a:solidFill>
                  <a:srgbClr val="FF0000"/>
                </a:solidFill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</a:rPr>
              <a:t>：               读准字音</a:t>
            </a:r>
          </a:p>
        </p:txBody>
      </p:sp>
      <p:sp>
        <p:nvSpPr>
          <p:cNvPr id="7171" name="文本占位符 7170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咳</a:t>
            </a:r>
            <a:r>
              <a:rPr lang="en-US" altLang="zh-CN" sz="4000" b="1" dirty="0">
                <a:solidFill>
                  <a:srgbClr val="FF0000"/>
                </a:solidFill>
              </a:rPr>
              <a:t>ké</a:t>
            </a:r>
            <a:r>
              <a:rPr lang="zh-CN" altLang="en-US" sz="4000" b="1" dirty="0"/>
              <a:t>嗽 </a:t>
            </a:r>
            <a:r>
              <a:rPr lang="en-US" altLang="zh-CN" sz="4000" b="1" dirty="0">
                <a:solidFill>
                  <a:srgbClr val="FF0000"/>
                </a:solidFill>
              </a:rPr>
              <a:t>sou </a:t>
            </a:r>
            <a:r>
              <a:rPr lang="en-US" altLang="zh-CN" sz="4000" b="1" dirty="0"/>
              <a:t>            </a:t>
            </a:r>
            <a:r>
              <a:rPr lang="zh-CN" altLang="en-US" sz="4000" b="1" dirty="0"/>
              <a:t>轻捷</a:t>
            </a:r>
            <a:r>
              <a:rPr lang="en-US" altLang="zh-CN" sz="4000" b="1" dirty="0">
                <a:solidFill>
                  <a:srgbClr val="FF0000"/>
                </a:solidFill>
              </a:rPr>
              <a:t>jié</a:t>
            </a: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调羹</a:t>
            </a:r>
            <a:r>
              <a:rPr lang="en-US" altLang="zh-CN" sz="4000" b="1" dirty="0">
                <a:solidFill>
                  <a:srgbClr val="FF0000"/>
                </a:solidFill>
              </a:rPr>
              <a:t>gēng</a:t>
            </a:r>
            <a:r>
              <a:rPr lang="en-US" altLang="zh-CN" sz="4000" b="1" dirty="0"/>
              <a:t>                </a:t>
            </a:r>
            <a:r>
              <a:rPr lang="zh-CN" altLang="en-US" sz="4000" b="1" dirty="0"/>
              <a:t>舀</a:t>
            </a:r>
            <a:r>
              <a:rPr lang="en-US" altLang="zh-CN" sz="4000" b="1" dirty="0">
                <a:solidFill>
                  <a:srgbClr val="FF0000"/>
                </a:solidFill>
              </a:rPr>
              <a:t>yǎo</a:t>
            </a: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绞</a:t>
            </a:r>
            <a:r>
              <a:rPr lang="en-US" altLang="zh-CN" sz="4000" b="1" dirty="0">
                <a:solidFill>
                  <a:srgbClr val="FF0000"/>
                </a:solidFill>
              </a:rPr>
              <a:t>jiǎo</a:t>
            </a:r>
            <a:r>
              <a:rPr lang="zh-CN" altLang="en-US" sz="4000" b="1" dirty="0"/>
              <a:t>肉                  薪</a:t>
            </a:r>
            <a:r>
              <a:rPr lang="en-US" altLang="zh-CN" sz="4000" b="1" dirty="0">
                <a:solidFill>
                  <a:srgbClr val="FF0000"/>
                </a:solidFill>
              </a:rPr>
              <a:t>xīn</a:t>
            </a:r>
            <a:r>
              <a:rPr lang="zh-CN" altLang="en-US" sz="4000" b="1" dirty="0"/>
              <a:t>金</a:t>
            </a:r>
          </a:p>
          <a:p>
            <a:pPr>
              <a:buNone/>
            </a:pPr>
            <a:r>
              <a:rPr lang="zh-CN" altLang="en-US" sz="4000" b="1" dirty="0"/>
              <a:t>     瞿</a:t>
            </a:r>
            <a:r>
              <a:rPr lang="en-US" altLang="zh-CN" sz="4000" b="1" dirty="0">
                <a:solidFill>
                  <a:srgbClr val="FF0000"/>
                </a:solidFill>
              </a:rPr>
              <a:t>qú</a:t>
            </a:r>
            <a:r>
              <a:rPr lang="en-US" altLang="zh-CN" sz="4000" b="1" dirty="0"/>
              <a:t>                        </a:t>
            </a:r>
            <a:r>
              <a:rPr lang="zh-CN" altLang="en-US" sz="4000" b="1" dirty="0"/>
              <a:t>揩</a:t>
            </a:r>
            <a:r>
              <a:rPr lang="en-US" altLang="zh-CN" sz="4000" b="1" dirty="0">
                <a:solidFill>
                  <a:srgbClr val="FF0000"/>
                </a:solidFill>
              </a:rPr>
              <a:t>kāi</a:t>
            </a:r>
            <a:r>
              <a:rPr lang="zh-CN" altLang="en-US" sz="4000" b="1" dirty="0"/>
              <a:t>桌子</a:t>
            </a:r>
          </a:p>
          <a:p>
            <a:pPr>
              <a:buNone/>
            </a:pPr>
            <a:r>
              <a:rPr lang="zh-CN" altLang="en-US" sz="4000" b="1" dirty="0"/>
              <a:t>     腻</a:t>
            </a:r>
            <a:r>
              <a:rPr lang="en-US" altLang="zh-CN" sz="4000" b="1" dirty="0">
                <a:solidFill>
                  <a:srgbClr val="FF0000"/>
                </a:solidFill>
              </a:rPr>
              <a:t>nì </a:t>
            </a:r>
            <a:r>
              <a:rPr lang="en-US" altLang="zh-CN" sz="4000" b="1" dirty="0"/>
              <a:t>                        </a:t>
            </a:r>
            <a:r>
              <a:rPr lang="zh-CN" altLang="en-US" sz="4000" b="1" dirty="0"/>
              <a:t>阖</a:t>
            </a:r>
            <a:r>
              <a:rPr lang="en-US" altLang="zh-CN" sz="4000" b="1" dirty="0">
                <a:solidFill>
                  <a:srgbClr val="FF0000"/>
                </a:solidFill>
              </a:rPr>
              <a:t>hé</a:t>
            </a:r>
            <a:r>
              <a:rPr lang="zh-CN" altLang="en-US" sz="4000" b="1" dirty="0"/>
              <a:t>眼</a:t>
            </a:r>
          </a:p>
          <a:p>
            <a:pPr>
              <a:buNone/>
            </a:pPr>
            <a:r>
              <a:rPr lang="zh-CN" altLang="en-US" sz="4000" b="1" dirty="0"/>
              <a:t>     白萨</a:t>
            </a:r>
            <a:r>
              <a:rPr lang="en-US" altLang="zh-CN" sz="4000" b="1" dirty="0">
                <a:solidFill>
                  <a:srgbClr val="FF0000"/>
                </a:solidFill>
              </a:rPr>
              <a:t>sà</a:t>
            </a:r>
            <a:r>
              <a:rPr lang="zh-CN" altLang="en-US" sz="4000" b="1" dirty="0"/>
              <a:t>萨                 疙</a:t>
            </a:r>
            <a:r>
              <a:rPr lang="en-US" altLang="zh-CN" sz="4000" b="1" dirty="0">
                <a:solidFill>
                  <a:srgbClr val="FF0000"/>
                </a:solidFill>
              </a:rPr>
              <a:t>gē</a:t>
            </a:r>
            <a:r>
              <a:rPr lang="zh-CN" altLang="en-US" sz="4000" b="1" dirty="0"/>
              <a:t>瘩</a:t>
            </a:r>
            <a:r>
              <a:rPr lang="en-US" altLang="zh-CN" sz="4000" b="1" dirty="0">
                <a:solidFill>
                  <a:srgbClr val="FF0000"/>
                </a:solidFill>
              </a:rPr>
              <a:t>da</a:t>
            </a: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抹</a:t>
            </a:r>
            <a:r>
              <a:rPr lang="en-US" altLang="zh-CN" sz="4000" b="1" dirty="0">
                <a:solidFill>
                  <a:srgbClr val="FF0000"/>
                </a:solidFill>
              </a:rPr>
              <a:t>mǒ</a:t>
            </a:r>
            <a:r>
              <a:rPr lang="zh-CN" altLang="en-US" sz="4000" b="1" dirty="0"/>
              <a:t>杀                    珂</a:t>
            </a:r>
            <a:r>
              <a:rPr lang="en-US" altLang="zh-CN" sz="4000" b="1" dirty="0">
                <a:solidFill>
                  <a:srgbClr val="FF0000"/>
                </a:solidFill>
              </a:rPr>
              <a:t>kē</a:t>
            </a:r>
          </a:p>
          <a:p>
            <a:pPr>
              <a:buNone/>
            </a:pPr>
            <a:r>
              <a:rPr lang="en-US" altLang="zh-CN" sz="4000" b="1" dirty="0"/>
              <a:t>     </a:t>
            </a:r>
            <a:r>
              <a:rPr lang="zh-CN" altLang="en-US" sz="4000" b="1" dirty="0"/>
              <a:t>深恶</a:t>
            </a:r>
            <a:r>
              <a:rPr lang="en-US" altLang="zh-CN" sz="4000" b="1" dirty="0">
                <a:solidFill>
                  <a:srgbClr val="FF0000"/>
                </a:solidFill>
              </a:rPr>
              <a:t>wù</a:t>
            </a:r>
            <a:r>
              <a:rPr lang="zh-CN" altLang="en-US" sz="4000" b="1" dirty="0"/>
              <a:t>痛绝            明朗</a:t>
            </a:r>
            <a:r>
              <a:rPr lang="en-US" altLang="zh-CN" sz="4000" b="1" dirty="0">
                <a:solidFill>
                  <a:srgbClr val="FF0000"/>
                </a:solidFill>
              </a:rPr>
              <a:t>lǎng</a:t>
            </a:r>
          </a:p>
        </p:txBody>
      </p:sp>
      <p:pic>
        <p:nvPicPr>
          <p:cNvPr id="7172" name="图片 7171" descr="t01e2c85fab625c49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275" y="333375"/>
            <a:ext cx="1146175" cy="652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  <a:ln/>
        </p:spPr>
        <p:txBody>
          <a:bodyPr anchor="ctr"/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多音字</a:t>
            </a:r>
          </a:p>
        </p:txBody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lstStyle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8196" name="文本框 8195"/>
          <p:cNvSpPr txBox="1"/>
          <p:nvPr/>
        </p:nvSpPr>
        <p:spPr>
          <a:xfrm>
            <a:off x="539750" y="3357563"/>
            <a:ext cx="16192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抹</a:t>
            </a:r>
          </a:p>
        </p:txBody>
      </p:sp>
      <p:sp>
        <p:nvSpPr>
          <p:cNvPr id="8197" name="左大括号 8196"/>
          <p:cNvSpPr/>
          <p:nvPr/>
        </p:nvSpPr>
        <p:spPr>
          <a:xfrm>
            <a:off x="1331913" y="1125538"/>
            <a:ext cx="1944687" cy="5184775"/>
          </a:xfrm>
          <a:prstGeom prst="leftBrace">
            <a:avLst>
              <a:gd name="adj1" fmla="val 2221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8" name="文本框 8197"/>
          <p:cNvSpPr txBox="1"/>
          <p:nvPr/>
        </p:nvSpPr>
        <p:spPr>
          <a:xfrm>
            <a:off x="3203575" y="692150"/>
            <a:ext cx="16557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mǒ</a:t>
            </a:r>
          </a:p>
        </p:txBody>
      </p:sp>
      <p:sp>
        <p:nvSpPr>
          <p:cNvPr id="8199" name="文本框 8198"/>
          <p:cNvSpPr txBox="1"/>
          <p:nvPr/>
        </p:nvSpPr>
        <p:spPr>
          <a:xfrm>
            <a:off x="3203575" y="3141663"/>
            <a:ext cx="12239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mò</a:t>
            </a:r>
          </a:p>
        </p:txBody>
      </p:sp>
      <p:sp>
        <p:nvSpPr>
          <p:cNvPr id="8200" name="文本框 8199"/>
          <p:cNvSpPr txBox="1"/>
          <p:nvPr/>
        </p:nvSpPr>
        <p:spPr>
          <a:xfrm>
            <a:off x="3203575" y="5805488"/>
            <a:ext cx="14398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mā</a:t>
            </a:r>
          </a:p>
        </p:txBody>
      </p:sp>
      <p:sp>
        <p:nvSpPr>
          <p:cNvPr id="8201" name="文本框 8200"/>
          <p:cNvSpPr txBox="1"/>
          <p:nvPr/>
        </p:nvSpPr>
        <p:spPr>
          <a:xfrm>
            <a:off x="5795963" y="765175"/>
            <a:ext cx="31670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涂抹</a:t>
            </a:r>
          </a:p>
        </p:txBody>
      </p:sp>
      <p:sp>
        <p:nvSpPr>
          <p:cNvPr id="8202" name="文本框 8201"/>
          <p:cNvSpPr txBox="1"/>
          <p:nvPr/>
        </p:nvSpPr>
        <p:spPr>
          <a:xfrm>
            <a:off x="5795963" y="3357563"/>
            <a:ext cx="27368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转弯抹角</a:t>
            </a:r>
          </a:p>
        </p:txBody>
      </p:sp>
      <p:sp>
        <p:nvSpPr>
          <p:cNvPr id="8203" name="文本框 8202"/>
          <p:cNvSpPr txBox="1"/>
          <p:nvPr/>
        </p:nvSpPr>
        <p:spPr>
          <a:xfrm>
            <a:off x="5724525" y="5805488"/>
            <a:ext cx="29527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抹桌子</a:t>
            </a:r>
          </a:p>
        </p:txBody>
      </p:sp>
      <p:pic>
        <p:nvPicPr>
          <p:cNvPr id="8204" name="图片 8203" descr="t019e8f11e2cb8cf5b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6100" y="1916113"/>
            <a:ext cx="3240088" cy="119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片 8204" descr="t019e8f11e2cb8cf5b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6100" y="4292600"/>
            <a:ext cx="3240088" cy="1198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endParaRPr lang="en-US" altLang="zh-CN" dirty="0"/>
          </a:p>
          <a:p>
            <a:pPr>
              <a:buNone/>
            </a:pPr>
            <a:endParaRPr lang="en-US" altLang="zh-CN" dirty="0"/>
          </a:p>
        </p:txBody>
      </p:sp>
      <p:sp>
        <p:nvSpPr>
          <p:cNvPr id="9220" name="文本框 9219"/>
          <p:cNvSpPr txBox="1"/>
          <p:nvPr/>
        </p:nvSpPr>
        <p:spPr>
          <a:xfrm>
            <a:off x="1042988" y="2924175"/>
            <a:ext cx="16573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恶</a:t>
            </a:r>
          </a:p>
        </p:txBody>
      </p:sp>
      <p:sp>
        <p:nvSpPr>
          <p:cNvPr id="9221" name="左大括号 9220"/>
          <p:cNvSpPr/>
          <p:nvPr/>
        </p:nvSpPr>
        <p:spPr>
          <a:xfrm>
            <a:off x="1835150" y="620713"/>
            <a:ext cx="1800225" cy="5543550"/>
          </a:xfrm>
          <a:prstGeom prst="leftBrace">
            <a:avLst>
              <a:gd name="adj1" fmla="val 2566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2" name="文本框 9221"/>
          <p:cNvSpPr txBox="1"/>
          <p:nvPr/>
        </p:nvSpPr>
        <p:spPr>
          <a:xfrm>
            <a:off x="3779838" y="260350"/>
            <a:ext cx="1008062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ě</a:t>
            </a:r>
          </a:p>
        </p:txBody>
      </p:sp>
      <p:sp>
        <p:nvSpPr>
          <p:cNvPr id="9223" name="文本框 9222"/>
          <p:cNvSpPr txBox="1"/>
          <p:nvPr/>
        </p:nvSpPr>
        <p:spPr>
          <a:xfrm>
            <a:off x="3779838" y="2924175"/>
            <a:ext cx="10810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</a:p>
        </p:txBody>
      </p:sp>
      <p:sp>
        <p:nvSpPr>
          <p:cNvPr id="9224" name="文本框 9223"/>
          <p:cNvSpPr txBox="1"/>
          <p:nvPr/>
        </p:nvSpPr>
        <p:spPr>
          <a:xfrm>
            <a:off x="3708400" y="5734050"/>
            <a:ext cx="12239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 sz="4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wù</a:t>
            </a:r>
          </a:p>
        </p:txBody>
      </p:sp>
      <p:sp>
        <p:nvSpPr>
          <p:cNvPr id="9225" name="文本框 9224"/>
          <p:cNvSpPr txBox="1"/>
          <p:nvPr/>
        </p:nvSpPr>
        <p:spPr>
          <a:xfrm>
            <a:off x="5940425" y="188913"/>
            <a:ext cx="20875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恶心</a:t>
            </a:r>
          </a:p>
        </p:txBody>
      </p:sp>
      <p:sp>
        <p:nvSpPr>
          <p:cNvPr id="9226" name="文本框 9225"/>
          <p:cNvSpPr txBox="1"/>
          <p:nvPr/>
        </p:nvSpPr>
        <p:spPr>
          <a:xfrm>
            <a:off x="5940425" y="2924175"/>
            <a:ext cx="17287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恶劣</a:t>
            </a:r>
          </a:p>
        </p:txBody>
      </p:sp>
      <p:sp>
        <p:nvSpPr>
          <p:cNvPr id="9227" name="文本框 9226"/>
          <p:cNvSpPr txBox="1"/>
          <p:nvPr/>
        </p:nvSpPr>
        <p:spPr>
          <a:xfrm>
            <a:off x="5867400" y="5734050"/>
            <a:ext cx="237648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厌恶</a:t>
            </a:r>
          </a:p>
        </p:txBody>
      </p:sp>
      <p:pic>
        <p:nvPicPr>
          <p:cNvPr id="9228" name="图片 9227" descr="t01cdc273d754d75d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3" y="1196975"/>
            <a:ext cx="3167062" cy="151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9" name="图片 9228" descr="t01cdc273d754d75dde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3" y="4005263"/>
            <a:ext cx="3167062" cy="1511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5175"/>
          </a:xfrm>
          <a:ln/>
        </p:spPr>
        <p:txBody>
          <a:bodyPr anchor="ctr"/>
          <a:lstStyle/>
          <a:p>
            <a:r>
              <a:rPr lang="zh-CN" altLang="en-US" b="1" dirty="0">
                <a:solidFill>
                  <a:srgbClr val="FF0000"/>
                </a:solidFill>
              </a:rPr>
              <a:t>学习词语</a:t>
            </a:r>
          </a:p>
        </p:txBody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>
          <a:xfrm>
            <a:off x="0" y="765175"/>
            <a:ext cx="9144000" cy="6092825"/>
          </a:xfrm>
          <a:ln/>
        </p:spPr>
        <p:txBody>
          <a:bodyPr/>
          <a:lstStyle/>
          <a:p>
            <a:pPr>
              <a:buNone/>
            </a:pPr>
            <a:r>
              <a:rPr lang="zh-CN" altLang="en-US" sz="4400" b="1" dirty="0"/>
              <a:t>舀</a:t>
            </a:r>
            <a:r>
              <a:rPr lang="en-US" altLang="zh-CN" sz="4400" b="1" dirty="0">
                <a:solidFill>
                  <a:srgbClr val="FF0000"/>
                </a:solidFill>
              </a:rPr>
              <a:t>yǎo</a:t>
            </a:r>
            <a:r>
              <a:rPr lang="zh-CN" altLang="en-US" sz="4400" b="1" dirty="0"/>
              <a:t>用瓢、勺等取东西（多指液体）。</a:t>
            </a:r>
          </a:p>
          <a:p>
            <a:pPr>
              <a:buNone/>
            </a:pPr>
            <a:r>
              <a:rPr lang="zh-CN" altLang="en-US" sz="4400" b="1" dirty="0"/>
              <a:t>揩</a:t>
            </a:r>
            <a:r>
              <a:rPr lang="en-US" altLang="zh-CN" sz="4400" b="1" dirty="0">
                <a:solidFill>
                  <a:srgbClr val="FF0000"/>
                </a:solidFill>
              </a:rPr>
              <a:t>kāi</a:t>
            </a:r>
            <a:r>
              <a:rPr lang="zh-CN" altLang="en-US" sz="4400" b="1" dirty="0"/>
              <a:t>擦、抹。</a:t>
            </a:r>
          </a:p>
          <a:p>
            <a:pPr>
              <a:buNone/>
            </a:pPr>
            <a:r>
              <a:rPr lang="zh-CN" altLang="en-US" sz="4400" b="1" dirty="0"/>
              <a:t>碟</a:t>
            </a:r>
            <a:r>
              <a:rPr lang="en-US" altLang="zh-CN" sz="4400" b="1" dirty="0">
                <a:solidFill>
                  <a:srgbClr val="FF0000"/>
                </a:solidFill>
              </a:rPr>
              <a:t>dié</a:t>
            </a:r>
            <a:r>
              <a:rPr lang="zh-CN" altLang="en-US" sz="4400" b="1" dirty="0"/>
              <a:t>碟子。</a:t>
            </a:r>
          </a:p>
          <a:p>
            <a:pPr>
              <a:buNone/>
            </a:pPr>
            <a:r>
              <a:rPr lang="zh-CN" altLang="en-US" sz="4400" b="1" dirty="0"/>
              <a:t>捆</a:t>
            </a:r>
            <a:r>
              <a:rPr lang="en-US" altLang="zh-CN" sz="4400" b="1" dirty="0">
                <a:solidFill>
                  <a:srgbClr val="FF0000"/>
                </a:solidFill>
              </a:rPr>
              <a:t>kǔn</a:t>
            </a:r>
            <a:r>
              <a:rPr lang="zh-CN" altLang="en-US" sz="4400" b="1" dirty="0"/>
              <a:t>捆绑。</a:t>
            </a:r>
          </a:p>
          <a:p>
            <a:pPr>
              <a:buNone/>
            </a:pPr>
            <a:r>
              <a:rPr lang="zh-CN" altLang="en-US" sz="4400" b="1" dirty="0"/>
              <a:t>咳嗽</a:t>
            </a:r>
            <a:r>
              <a:rPr lang="en-US" altLang="zh-CN" sz="4400" b="1" dirty="0">
                <a:solidFill>
                  <a:srgbClr val="FF0000"/>
                </a:solidFill>
              </a:rPr>
              <a:t>ké  sou</a:t>
            </a:r>
            <a:r>
              <a:rPr lang="zh-CN" altLang="en-US" sz="4400" b="1" dirty="0"/>
              <a:t>感冒症状之一。</a:t>
            </a:r>
          </a:p>
          <a:p>
            <a:pPr>
              <a:buNone/>
            </a:pPr>
            <a:r>
              <a:rPr lang="zh-CN" altLang="en-US" sz="4400" b="1" dirty="0"/>
              <a:t>调羹</a:t>
            </a:r>
            <a:r>
              <a:rPr lang="en-US" altLang="zh-CN" sz="4400" b="1" dirty="0">
                <a:solidFill>
                  <a:srgbClr val="FF0000"/>
                </a:solidFill>
              </a:rPr>
              <a:t>tiáo   gēng</a:t>
            </a:r>
            <a:r>
              <a:rPr lang="zh-CN" altLang="en-US" sz="4400" b="1" dirty="0"/>
              <a:t>羹匙。</a:t>
            </a:r>
          </a:p>
          <a:p>
            <a:pPr>
              <a:buNone/>
            </a:pPr>
            <a:r>
              <a:rPr lang="zh-CN" altLang="en-US" sz="4400" b="1" dirty="0"/>
              <a:t>绞肉</a:t>
            </a:r>
            <a:r>
              <a:rPr lang="en-US" altLang="zh-CN" sz="4400" b="1" dirty="0">
                <a:solidFill>
                  <a:srgbClr val="FF0000"/>
                </a:solidFill>
              </a:rPr>
              <a:t>jiǎo   ròu</a:t>
            </a:r>
            <a:r>
              <a:rPr lang="zh-CN" altLang="en-US" sz="4400" b="1" dirty="0"/>
              <a:t>绞碎的肉末。</a:t>
            </a:r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10244" name="图片 10243" descr="t01e5e4bd24de49ad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0200" y="1989138"/>
            <a:ext cx="5003800" cy="2376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ln/>
        </p:spPr>
        <p:txBody>
          <a:bodyPr anchor="ctr"/>
          <a:lstStyle/>
          <a:p>
            <a:r>
              <a:rPr lang="en-US" altLang="zh-CN" sz="4000" dirty="0"/>
              <a:t/>
            </a:r>
            <a:br>
              <a:rPr lang="en-US" altLang="zh-CN" sz="4000" dirty="0"/>
            </a:br>
            <a:endParaRPr lang="en-US" altLang="zh-CN" sz="4000" dirty="0"/>
          </a:p>
        </p:txBody>
      </p:sp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  <a:ln/>
        </p:spPr>
        <p:txBody>
          <a:bodyPr/>
          <a:lstStyle/>
          <a:p>
            <a:pPr>
              <a:buNone/>
            </a:pPr>
            <a:r>
              <a:rPr lang="en-US" altLang="zh-CN" sz="4400" b="1" dirty="0"/>
              <a:t>    </a:t>
            </a:r>
            <a:r>
              <a:rPr lang="zh-CN" altLang="en-US" sz="4400" b="1" dirty="0"/>
              <a:t>薪金</a:t>
            </a:r>
            <a:r>
              <a:rPr lang="en-US" altLang="zh-CN" sz="4400" b="1" dirty="0">
                <a:solidFill>
                  <a:srgbClr val="FF0000"/>
                </a:solidFill>
              </a:rPr>
              <a:t>xīn   jīn</a:t>
            </a:r>
            <a:r>
              <a:rPr lang="zh-CN" altLang="en-US" sz="4400" b="1" dirty="0"/>
              <a:t>薪水、工资。</a:t>
            </a:r>
          </a:p>
          <a:p>
            <a:pPr>
              <a:buNone/>
            </a:pPr>
            <a:r>
              <a:rPr lang="zh-CN" altLang="en-US" sz="4400" b="1" dirty="0"/>
              <a:t>校对</a:t>
            </a:r>
            <a:r>
              <a:rPr lang="en-US" altLang="zh-CN" sz="4400" b="1" dirty="0">
                <a:solidFill>
                  <a:srgbClr val="FF0000"/>
                </a:solidFill>
              </a:rPr>
              <a:t>jiào  duì</a:t>
            </a:r>
            <a:r>
              <a:rPr lang="zh-CN" altLang="en-US" sz="4400" b="1" dirty="0"/>
              <a:t>核对是否符合标准。</a:t>
            </a:r>
          </a:p>
          <a:p>
            <a:pPr>
              <a:buNone/>
            </a:pPr>
            <a:r>
              <a:rPr lang="zh-CN" altLang="en-US" sz="4400" b="1" dirty="0"/>
              <a:t>草率</a:t>
            </a:r>
            <a:r>
              <a:rPr lang="en-US" altLang="zh-CN" sz="4400" b="1" dirty="0">
                <a:solidFill>
                  <a:srgbClr val="FF0000"/>
                </a:solidFill>
              </a:rPr>
              <a:t>cǎo   shu</a:t>
            </a:r>
            <a:r>
              <a:rPr lang="en-US" altLang="zh-CN" sz="4400" dirty="0">
                <a:solidFill>
                  <a:srgbClr val="FF0000"/>
                </a:solidFill>
              </a:rPr>
              <a:t>ài</a:t>
            </a:r>
            <a:r>
              <a:rPr lang="zh-CN" altLang="en-US" sz="4400" b="1" dirty="0"/>
              <a:t>粗枝大叶，不认真负责。</a:t>
            </a:r>
          </a:p>
          <a:p>
            <a:pPr>
              <a:buNone/>
            </a:pPr>
            <a:r>
              <a:rPr lang="zh-CN" altLang="en-US" sz="4400" b="1" dirty="0"/>
              <a:t>洗澡</a:t>
            </a:r>
            <a:r>
              <a:rPr lang="en-US" altLang="zh-CN" sz="4400" b="1" dirty="0">
                <a:solidFill>
                  <a:srgbClr val="FF0000"/>
                </a:solidFill>
              </a:rPr>
              <a:t>xǐ   zǎo</a:t>
            </a:r>
            <a:r>
              <a:rPr lang="zh-CN" altLang="en-US" sz="4400" b="1" dirty="0"/>
              <a:t>用水洗身体，除去污垢。</a:t>
            </a:r>
            <a:r>
              <a:rPr lang="zh-CN" altLang="en-US" sz="4400" b="1" dirty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r>
              <a:rPr lang="zh-CN" altLang="en-US" sz="4400" b="1" dirty="0"/>
              <a:t>悠然</a:t>
            </a:r>
            <a:r>
              <a:rPr lang="en-US" altLang="zh-CN" sz="4400" b="1" dirty="0">
                <a:solidFill>
                  <a:srgbClr val="FF0000"/>
                </a:solidFill>
              </a:rPr>
              <a:t>y</a:t>
            </a:r>
            <a:r>
              <a:rPr lang="en-US" altLang="en-US" sz="4400" b="1" dirty="0">
                <a:solidFill>
                  <a:srgbClr val="FF0000"/>
                </a:solidFill>
              </a:rPr>
              <a:t>ō</a:t>
            </a:r>
            <a:r>
              <a:rPr lang="en-US" altLang="zh-CN" sz="4400" b="1" dirty="0">
                <a:solidFill>
                  <a:srgbClr val="FF0000"/>
                </a:solidFill>
              </a:rPr>
              <a:t>u   rán</a:t>
            </a:r>
            <a:r>
              <a:rPr lang="zh-CN" altLang="en-US" sz="4400" b="1" dirty="0"/>
              <a:t>悠闲的样子。</a:t>
            </a:r>
          </a:p>
          <a:p>
            <a:pPr>
              <a:buNone/>
            </a:pPr>
            <a:r>
              <a:rPr lang="zh-CN" altLang="en-US" sz="4400" b="1" dirty="0"/>
              <a:t>疙瘩</a:t>
            </a:r>
            <a:r>
              <a:rPr lang="en-US" altLang="zh-CN" sz="4400" b="1" dirty="0">
                <a:solidFill>
                  <a:srgbClr val="FF0000"/>
                </a:solidFill>
              </a:rPr>
              <a:t>gē  da</a:t>
            </a:r>
            <a:r>
              <a:rPr lang="zh-CN" altLang="en-US" sz="4400" b="1" dirty="0"/>
              <a:t>皮肤上突起的或肌肉上结成的硬块。</a:t>
            </a:r>
          </a:p>
          <a:p>
            <a:pPr>
              <a:buNone/>
            </a:pPr>
            <a:endParaRPr lang="zh-CN" altLang="en-US" sz="4400" b="1" dirty="0"/>
          </a:p>
        </p:txBody>
      </p:sp>
      <p:pic>
        <p:nvPicPr>
          <p:cNvPr id="11268" name="图片 11267" descr="t012d3eacf366a1aa9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19700" y="5876925"/>
            <a:ext cx="3924300" cy="981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wheel spokes="8"/>
  </p:transition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2797</Words>
  <Application>Microsoft Office PowerPoint</Application>
  <PresentationFormat>全屏显示(4:3)</PresentationFormat>
  <Paragraphs>159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默认设计模板</vt:lpstr>
      <vt:lpstr>导入新课</vt:lpstr>
      <vt:lpstr>教学目标 </vt:lpstr>
      <vt:lpstr>作者简介</vt:lpstr>
      <vt:lpstr>幻灯片 4</vt:lpstr>
      <vt:lpstr>自主学习1：               读准字音</vt:lpstr>
      <vt:lpstr>多音字</vt:lpstr>
      <vt:lpstr> </vt:lpstr>
      <vt:lpstr>学习词语</vt:lpstr>
      <vt:lpstr> </vt:lpstr>
      <vt:lpstr> </vt:lpstr>
      <vt:lpstr>分析结构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自主学习3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小结</vt:lpstr>
      <vt:lpstr>写作特色</vt:lpstr>
      <vt:lpstr> </vt:lpstr>
      <vt:lpstr> </vt:lpstr>
      <vt:lpstr>主题</vt:lpstr>
      <vt:lpstr>鲁迅名言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mac-pc</cp:lastModifiedBy>
  <cp:revision>13</cp:revision>
  <dcterms:created xsi:type="dcterms:W3CDTF">2017-02-20T06:35:17Z</dcterms:created>
  <dcterms:modified xsi:type="dcterms:W3CDTF">2020-03-19T04:10:04Z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